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46"/>
  </p:handoutMasterIdLst>
  <p:sldIdLst>
    <p:sldId id="286" r:id="rId2"/>
    <p:sldId id="283" r:id="rId3"/>
    <p:sldId id="284" r:id="rId4"/>
    <p:sldId id="285" r:id="rId5"/>
    <p:sldId id="281" r:id="rId6"/>
    <p:sldId id="264" r:id="rId7"/>
    <p:sldId id="267" r:id="rId8"/>
    <p:sldId id="271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6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9" r:id="rId41"/>
    <p:sldId id="320" r:id="rId42"/>
    <p:sldId id="317" r:id="rId43"/>
    <p:sldId id="318" r:id="rId44"/>
    <p:sldId id="274" r:id="rId45"/>
  </p:sldIdLst>
  <p:sldSz cx="12192000" cy="6858000"/>
  <p:notesSz cx="6858000" cy="9144000"/>
  <p:embeddedFontLst>
    <p:embeddedFont>
      <p:font typeface="Arial Black" panose="020B0A04020102020204" pitchFamily="34" charset="0"/>
      <p:bold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8A5"/>
    <a:srgbClr val="2A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2AE24-8610-E88A-0AC4-FA477DC7A85C}" v="1" dt="2024-06-06T20:28:44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FF2A538-F54E-86CD-80A5-F00A8BAA74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5A6C942-3897-E3A1-C958-DB17BFC98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08BA4-4DF7-4428-8A7D-298358D20CF3}" type="datetimeFigureOut">
              <a:rPr lang="es-PE" smtClean="0"/>
              <a:t>7/09/2024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876C9A-8625-0E93-1B44-2701D200A2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EE77DE-5C5D-5674-A1B1-43B9DB7A0B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F2D06-8EB2-46BA-9BE6-AEBB5ED21C9D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8899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E58DBD89-7E5D-4598-AAC1-AF55AD6AD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12192000" cy="6858001"/>
          </a:xfrm>
          <a:solidFill>
            <a:srgbClr val="2AA4FF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800872D-28DD-DA40-3B32-4B690A690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84DD485E-7D13-0E3B-3F63-19469DB35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575" b="56247"/>
          <a:stretch/>
        </p:blipFill>
        <p:spPr>
          <a:xfrm>
            <a:off x="8817504" y="4758267"/>
            <a:ext cx="3372641" cy="209973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3C4A71C-CF60-F617-0BBA-0518B3EDB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569" t="5270" b="30261"/>
          <a:stretch/>
        </p:blipFill>
        <p:spPr>
          <a:xfrm>
            <a:off x="-1" y="-2"/>
            <a:ext cx="804672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5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26343CCB-3828-AEA5-E15E-A3E767083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" y="0"/>
            <a:ext cx="12189798" cy="6858000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800872D-28DD-DA40-3B32-4B690A690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E58DBD89-7E5D-4598-AAC1-AF55AD6AD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03204" y="1959025"/>
            <a:ext cx="4507350" cy="4036519"/>
          </a:xfrm>
          <a:solidFill>
            <a:srgbClr val="2AA4FF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139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&#10;&#10;Descripción generada automáticamente">
            <a:extLst>
              <a:ext uri="{FF2B5EF4-FFF2-40B4-BE49-F238E27FC236}">
                <a16:creationId xmlns:a16="http://schemas.microsoft.com/office/drawing/2014/main" id="{A29FF392-7BA0-A4EB-2EC1-CF087CE80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109C20-E89F-AAEA-AF35-F529C3A83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6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800872D-28DD-DA40-3B32-4B690A690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B41AB4E-5149-4D42-4201-016A731D22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8168" y="1302848"/>
            <a:ext cx="6361873" cy="2126152"/>
          </a:xfrm>
          <a:prstGeom prst="rect">
            <a:avLst/>
          </a:prstGeom>
        </p:spPr>
      </p:pic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E58DBD89-7E5D-4598-AAC1-AF55AD6AD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97754"/>
            <a:ext cx="4507350" cy="5062492"/>
          </a:xfrm>
          <a:solidFill>
            <a:srgbClr val="2AA4FF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5FF887D-46D9-68BB-16E8-9C4CBF591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1312"/>
          <a:stretch/>
        </p:blipFill>
        <p:spPr>
          <a:xfrm>
            <a:off x="9794824" y="5960246"/>
            <a:ext cx="1715730" cy="89775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F588172-2127-8506-D59A-0D82FD0EA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3160"/>
          <a:stretch/>
        </p:blipFill>
        <p:spPr>
          <a:xfrm>
            <a:off x="7529104" y="-2"/>
            <a:ext cx="1470520" cy="8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5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ABB8F5A4-CE15-E9D0-9B0F-C3E0B6285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/>
          <a:stretch/>
        </p:blipFill>
        <p:spPr>
          <a:xfrm rot="5400000">
            <a:off x="8698707" y="2638698"/>
            <a:ext cx="4657725" cy="232886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6845C73-C632-807F-5AD8-D16D58EFD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/>
          <a:stretch/>
        </p:blipFill>
        <p:spPr>
          <a:xfrm rot="10800000">
            <a:off x="1588158" y="4529138"/>
            <a:ext cx="4657725" cy="2328862"/>
          </a:xfrm>
          <a:prstGeom prst="rect">
            <a:avLst/>
          </a:prstGeom>
        </p:spPr>
      </p:pic>
      <p:sp>
        <p:nvSpPr>
          <p:cNvPr id="9" name="Freeform: Shape 48">
            <a:extLst>
              <a:ext uri="{FF2B5EF4-FFF2-40B4-BE49-F238E27FC236}">
                <a16:creationId xmlns:a16="http://schemas.microsoft.com/office/drawing/2014/main" id="{318976D8-ABF0-F145-0E73-C337240CE13E}"/>
              </a:ext>
            </a:extLst>
          </p:cNvPr>
          <p:cNvSpPr/>
          <p:nvPr userDrawn="1"/>
        </p:nvSpPr>
        <p:spPr>
          <a:xfrm>
            <a:off x="1231900" y="-3085149"/>
            <a:ext cx="4864100" cy="4864101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rgbClr val="24A1FF"/>
          </a:solidFill>
          <a:ln>
            <a:solidFill>
              <a:srgbClr val="24A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04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F4DE01-0F1F-72FD-2D6F-7D3E15361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6B26A0-9340-BC2C-A446-352773A5E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4CF4F-B245-66F2-E57E-FF4C4A93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A4B9-BF4C-4AF6-854F-669F0934F835}" type="datetimeFigureOut">
              <a:rPr lang="es-PE" smtClean="0"/>
              <a:t>7/09/2024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C69A55-36BF-5709-4729-D7BAD705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093AEE-E6DA-E80D-F4FF-2675EFD1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45877-D312-4DA9-B44A-F1B6EDC8C55F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813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agua, grande, barco&#10;&#10;Descripción generada automáticamente">
            <a:extLst>
              <a:ext uri="{FF2B5EF4-FFF2-40B4-BE49-F238E27FC236}">
                <a16:creationId xmlns:a16="http://schemas.microsoft.com/office/drawing/2014/main" id="{63D78DA2-83B7-A813-5ECD-B80AFB465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" y="-1"/>
            <a:ext cx="1218829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C0F3262-1335-E179-E7E3-606BA2C6D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667" y="2235200"/>
            <a:ext cx="6417733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</a:t>
            </a:r>
            <a:endParaRPr lang="es-PE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9BC153-8463-4C25-C84D-836EA6F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A4B9-BF4C-4AF6-854F-669F0934F835}" type="datetimeFigureOut">
              <a:rPr lang="es-PE" smtClean="0"/>
              <a:t>7/09/2024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EE62C0-55D2-07CF-7E66-E7B9109B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0CEF61-7D90-C389-4947-0706A5BB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45877-D312-4DA9-B44A-F1B6EDC8C55F}" type="slidenum">
              <a:rPr lang="es-PE" smtClean="0"/>
              <a:t>‹#›</a:t>
            </a:fld>
            <a:endParaRPr lang="es-PE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005D0BA-96B7-E569-920A-22ABD180AB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875" b="52523"/>
          <a:stretch/>
        </p:blipFill>
        <p:spPr>
          <a:xfrm>
            <a:off x="0" y="3602038"/>
            <a:ext cx="3506128" cy="325596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C535BA4-7D16-2D0E-6BED-DC606B5BF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575" b="56247"/>
          <a:stretch/>
        </p:blipFill>
        <p:spPr>
          <a:xfrm>
            <a:off x="8817504" y="4758267"/>
            <a:ext cx="3372641" cy="2099733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D668F13-D828-3179-4C0E-7439F81F3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1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35855788-8A02-AEFF-2C88-120782EAF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1244923" cy="6858000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08794F08-DB78-254C-F5EC-66095AB7B7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B94EF38E-34C8-F8DA-5BCF-911EEAC04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7509" t="60287"/>
          <a:stretch/>
        </p:blipFill>
        <p:spPr>
          <a:xfrm>
            <a:off x="0" y="0"/>
            <a:ext cx="2829852" cy="1653027"/>
          </a:xfrm>
          <a:prstGeom prst="rect">
            <a:avLst/>
          </a:prstGeom>
        </p:spPr>
      </p:pic>
      <p:pic>
        <p:nvPicPr>
          <p:cNvPr id="19" name="Imagen 18" descr="Un grupo de personas en uniforme&#10;&#10;Descripción generada automáticamente">
            <a:extLst>
              <a:ext uri="{FF2B5EF4-FFF2-40B4-BE49-F238E27FC236}">
                <a16:creationId xmlns:a16="http://schemas.microsoft.com/office/drawing/2014/main" id="{5BD72072-4960-2E0D-D653-E23D501270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751" y="178938"/>
            <a:ext cx="4379172" cy="6204930"/>
          </a:xfrm>
          <a:prstGeom prst="rect">
            <a:avLst/>
          </a:prstGeom>
        </p:spPr>
      </p:pic>
      <p:pic>
        <p:nvPicPr>
          <p:cNvPr id="20" name="Imagen 1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A21C39-002E-D268-EB7B-10E8318E11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AA8EA08-D01E-D14C-429B-243BAA240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8837" b="61606"/>
          <a:stretch/>
        </p:blipFill>
        <p:spPr>
          <a:xfrm>
            <a:off x="9055337" y="4477279"/>
            <a:ext cx="3136663" cy="23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20AED424-452D-AD5B-93AC-DCAA56926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" y="0"/>
            <a:ext cx="12188290" cy="6858000"/>
          </a:xfrm>
          <a:prstGeom prst="rect">
            <a:avLst/>
          </a:prstGeom>
        </p:spPr>
      </p:pic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4ECAA87-E2C5-A42B-B15B-7CDF08360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  <p:pic>
        <p:nvPicPr>
          <p:cNvPr id="11" name="Imagen 10" descr="Un camión de carga&#10;&#10;Descripción generada automáticamente con confianza baja">
            <a:extLst>
              <a:ext uri="{FF2B5EF4-FFF2-40B4-BE49-F238E27FC236}">
                <a16:creationId xmlns:a16="http://schemas.microsoft.com/office/drawing/2014/main" id="{FF907F82-6408-E25C-BB2A-7D3FF43ACA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20"/>
          <a:stretch/>
        </p:blipFill>
        <p:spPr>
          <a:xfrm>
            <a:off x="5352285" y="2970"/>
            <a:ext cx="6837860" cy="68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9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&#10;&#10;Descripción generada automáticamente con confianza baja">
            <a:extLst>
              <a:ext uri="{FF2B5EF4-FFF2-40B4-BE49-F238E27FC236}">
                <a16:creationId xmlns:a16="http://schemas.microsoft.com/office/drawing/2014/main" id="{F1D18C19-1109-9BCB-26C9-949E911A2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9342F0D-7AE0-108E-1C85-3822D0435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3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4C18847-0B72-98C5-97B1-D6EB1D16D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290" cy="6858000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4C951B-CDD6-0D87-29FA-18AF1AA43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9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F00B5169-7E85-DE99-4631-08BBBA96C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" y="0"/>
            <a:ext cx="12188290" cy="6858000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90496BE-B4E8-D8F7-E531-192FC037C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5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10CFFA-C9D4-808F-79EC-574E65A8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A4B9-BF4C-4AF6-854F-669F0934F835}" type="datetimeFigureOut">
              <a:rPr lang="es-PE" smtClean="0"/>
              <a:t>7/09/2024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EE126D-6E3F-1688-CDA1-C8263319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790254-9061-B2EC-878C-E39365E8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45877-D312-4DA9-B44A-F1B6EDC8C55F}" type="slidenum">
              <a:rPr lang="es-PE" smtClean="0"/>
              <a:t>‹#›</a:t>
            </a:fld>
            <a:endParaRPr lang="es-PE"/>
          </a:p>
        </p:txBody>
      </p:sp>
      <p:pic>
        <p:nvPicPr>
          <p:cNvPr id="6" name="Imagen 5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BC4F87B7-9912-B282-1B89-2ACFC16AF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" y="0"/>
            <a:ext cx="12188290" cy="1587062"/>
          </a:xfrm>
          <a:prstGeom prst="rect">
            <a:avLst/>
          </a:prstGeom>
        </p:spPr>
      </p:pic>
      <p:pic>
        <p:nvPicPr>
          <p:cNvPr id="8" name="Imagen 7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CA9547EB-7184-2F86-C3F9-98D1C812D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58" r="80699"/>
          <a:stretch/>
        </p:blipFill>
        <p:spPr>
          <a:xfrm>
            <a:off x="1855" y="5270938"/>
            <a:ext cx="2352462" cy="1587062"/>
          </a:xfrm>
          <a:prstGeom prst="rect">
            <a:avLst/>
          </a:prstGeom>
        </p:spPr>
      </p:pic>
      <p:pic>
        <p:nvPicPr>
          <p:cNvPr id="10" name="Imagen 9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64B3B866-9E50-50E4-66C2-2A1800A90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3" t="69732"/>
          <a:stretch/>
        </p:blipFill>
        <p:spPr>
          <a:xfrm>
            <a:off x="8849709" y="4782206"/>
            <a:ext cx="3340435" cy="2075793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3E7862B-94A3-8775-B84E-4F710BD93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10CFFA-C9D4-808F-79EC-574E65A8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A4B9-BF4C-4AF6-854F-669F0934F835}" type="datetimeFigureOut">
              <a:rPr lang="es-PE" smtClean="0"/>
              <a:t>7/09/2024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EE126D-6E3F-1688-CDA1-C8263319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790254-9061-B2EC-878C-E39365E8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45877-D312-4DA9-B44A-F1B6EDC8C55F}" type="slidenum">
              <a:rPr lang="es-PE" smtClean="0"/>
              <a:t>‹#›</a:t>
            </a:fld>
            <a:endParaRPr lang="es-PE"/>
          </a:p>
        </p:txBody>
      </p:sp>
      <p:pic>
        <p:nvPicPr>
          <p:cNvPr id="8" name="Imagen 7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CA9547EB-7184-2F86-C3F9-98D1C812D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58" r="80699"/>
          <a:stretch/>
        </p:blipFill>
        <p:spPr>
          <a:xfrm>
            <a:off x="1855" y="5270938"/>
            <a:ext cx="2352462" cy="1587062"/>
          </a:xfrm>
          <a:prstGeom prst="rect">
            <a:avLst/>
          </a:prstGeom>
        </p:spPr>
      </p:pic>
      <p:pic>
        <p:nvPicPr>
          <p:cNvPr id="10" name="Imagen 9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64B3B866-9E50-50E4-66C2-2A1800A90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7" t="84221" r="6404"/>
          <a:stretch/>
        </p:blipFill>
        <p:spPr>
          <a:xfrm>
            <a:off x="8888791" y="5446059"/>
            <a:ext cx="2465009" cy="1411940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3E7862B-94A3-8775-B84E-4F710BD93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C30B020F-E9BE-6E0C-57F5-9884B21AC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7" r="14632" b="84010"/>
          <a:stretch/>
        </p:blipFill>
        <p:spPr>
          <a:xfrm>
            <a:off x="1815353" y="0"/>
            <a:ext cx="3240742" cy="10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7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B0FB99-43A0-5816-C7B7-E620143D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E1497F-B99C-FB21-A0DD-6BFBA6C6F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B9BF3F-C6CB-FE53-F4A7-536298438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CA4B9-BF4C-4AF6-854F-669F0934F835}" type="datetimeFigureOut">
              <a:rPr lang="es-PE" smtClean="0"/>
              <a:t>7/09/2024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7C3C55-13D8-ADC8-F167-253594794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5E522A-25F5-E370-3D9F-10915C34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45877-D312-4DA9-B44A-F1B6EDC8C55F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660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60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e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54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D86038-6CCF-9CBE-6DE9-F0260015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53" y="-2"/>
            <a:ext cx="12207698" cy="6861995"/>
          </a:xfrm>
          <a:prstGeom prst="rect">
            <a:avLst/>
          </a:prstGeom>
        </p:spPr>
      </p:pic>
      <p:pic>
        <p:nvPicPr>
          <p:cNvPr id="28" name="Imagen 27" descr="Forma, Icono&#10;&#10;Descripción generada automáticamente">
            <a:extLst>
              <a:ext uri="{FF2B5EF4-FFF2-40B4-BE49-F238E27FC236}">
                <a16:creationId xmlns:a16="http://schemas.microsoft.com/office/drawing/2014/main" id="{D162962C-7943-DEC8-5ADE-1C95C5A0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8" y="1742634"/>
            <a:ext cx="6386732" cy="3372731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83E8CCC-060C-270C-06F2-57E94DC142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47998"/>
          <a:stretch/>
        </p:blipFill>
        <p:spPr>
          <a:xfrm>
            <a:off x="10829109" y="-1"/>
            <a:ext cx="1362891" cy="1096571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AD127AB-FE4F-8F8A-5DA3-B7F73373AF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575" b="56247"/>
          <a:stretch/>
        </p:blipFill>
        <p:spPr>
          <a:xfrm>
            <a:off x="8817504" y="4758267"/>
            <a:ext cx="3372641" cy="20997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8CB7EF2-591E-AF42-7676-2B30CE5E94CD}"/>
              </a:ext>
            </a:extLst>
          </p:cNvPr>
          <p:cNvSpPr txBox="1"/>
          <p:nvPr/>
        </p:nvSpPr>
        <p:spPr>
          <a:xfrm>
            <a:off x="6191879" y="2099733"/>
            <a:ext cx="5613509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s-E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Cómo enfrentar la incertidumbre de los planes de producción</a:t>
            </a:r>
          </a:p>
          <a:p>
            <a:pPr>
              <a:lnSpc>
                <a:spcPct val="90000"/>
              </a:lnSpc>
            </a:pPr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  <a:ea typeface="Verdana"/>
              </a:rPr>
              <a:t>.</a:t>
            </a:r>
            <a:endParaRPr lang="en-US" sz="2000" b="1" dirty="0">
              <a:solidFill>
                <a:schemeClr val="bg1"/>
              </a:solidFill>
              <a:latin typeface="Arial Black" panose="020B0A04020102020204" pitchFamily="34" charset="0"/>
              <a:ea typeface="Calibri"/>
              <a:cs typeface="Calibri"/>
            </a:endParaRPr>
          </a:p>
        </p:txBody>
      </p:sp>
      <p:pic>
        <p:nvPicPr>
          <p:cNvPr id="29" name="Imagen 28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35786D11-1F69-CAA5-DAEF-63F3597E06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58" r="80699"/>
          <a:stretch/>
        </p:blipFill>
        <p:spPr>
          <a:xfrm>
            <a:off x="1855" y="5270938"/>
            <a:ext cx="2352462" cy="1587062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7C76EAF0-83DF-E539-8F3B-56597E5B8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7" r="14632" b="84010"/>
          <a:stretch/>
        </p:blipFill>
        <p:spPr>
          <a:xfrm>
            <a:off x="5261938" y="0"/>
            <a:ext cx="3240742" cy="10965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49B32A0-2D5C-9FE5-9227-6CAF95AE87B4}"/>
              </a:ext>
            </a:extLst>
          </p:cNvPr>
          <p:cNvSpPr/>
          <p:nvPr/>
        </p:nvSpPr>
        <p:spPr>
          <a:xfrm>
            <a:off x="-393521" y="5119845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51C3-676F-DEAD-7344-BBACB95D5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55188" y="5710683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9FD9B-8F31-D828-BC47-4F860CB73B00}"/>
              </a:ext>
            </a:extLst>
          </p:cNvPr>
          <p:cNvSpPr txBox="1"/>
          <p:nvPr/>
        </p:nvSpPr>
        <p:spPr>
          <a:xfrm>
            <a:off x="6193027" y="4429566"/>
            <a:ext cx="2960925" cy="457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Septiembre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728934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549081" y="522196"/>
            <a:ext cx="873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Resumen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cómo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funciona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Crystal Ball</a:t>
            </a:r>
            <a:endParaRPr lang="es-PE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F479F8A0-484E-E487-8089-8AC3082C8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072" y="1542765"/>
            <a:ext cx="7687597" cy="47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6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785C31-80CC-BCE4-BC7F-5FA19B26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3" y="1653518"/>
            <a:ext cx="11616002" cy="1399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AA7FDF-69A4-893B-D8A4-E3D94170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83" y="3776571"/>
            <a:ext cx="4215707" cy="261897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10DB9C8-BEDD-73C3-8004-C814E162DD04}"/>
              </a:ext>
            </a:extLst>
          </p:cNvPr>
          <p:cNvCxnSpPr>
            <a:cxnSpLocks/>
            <a:stCxn id="5" idx="2"/>
            <a:endCxn id="3" idx="0"/>
          </p:cNvCxnSpPr>
          <p:nvPr/>
        </p:nvCxnSpPr>
        <p:spPr>
          <a:xfrm rot="16200000" flipH="1">
            <a:off x="1092823" y="2417556"/>
            <a:ext cx="899727" cy="1818302"/>
          </a:xfrm>
          <a:prstGeom prst="bentConnector3">
            <a:avLst>
              <a:gd name="adj1" fmla="val 76284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00FCDF2-8E47-AF97-3490-B5E919066E6E}"/>
              </a:ext>
            </a:extLst>
          </p:cNvPr>
          <p:cNvSpPr/>
          <p:nvPr/>
        </p:nvSpPr>
        <p:spPr>
          <a:xfrm>
            <a:off x="343983" y="2186254"/>
            <a:ext cx="579104" cy="6905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B4D50F23-3B43-F6FB-11FD-0E715E539131}"/>
              </a:ext>
            </a:extLst>
          </p:cNvPr>
          <p:cNvCxnSpPr>
            <a:cxnSpLocks/>
            <a:stCxn id="7" idx="3"/>
            <a:endCxn id="12" idx="0"/>
          </p:cNvCxnSpPr>
          <p:nvPr/>
        </p:nvCxnSpPr>
        <p:spPr>
          <a:xfrm>
            <a:off x="3068588" y="4548891"/>
            <a:ext cx="3122920" cy="413894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53EC322-7C1C-ABAE-B328-CE9AFC80B7F8}"/>
              </a:ext>
            </a:extLst>
          </p:cNvPr>
          <p:cNvSpPr/>
          <p:nvPr/>
        </p:nvSpPr>
        <p:spPr>
          <a:xfrm>
            <a:off x="2673415" y="4375382"/>
            <a:ext cx="395173" cy="34701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D4D8A59-2088-D0F6-4D14-D7EFFB95489C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4244205" y="-160391"/>
            <a:ext cx="1463429" cy="7537897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E1A2BB-3A85-3AB6-B5AB-8CFB374B7818}"/>
              </a:ext>
            </a:extLst>
          </p:cNvPr>
          <p:cNvSpPr/>
          <p:nvPr/>
        </p:nvSpPr>
        <p:spPr>
          <a:xfrm>
            <a:off x="986357" y="2186254"/>
            <a:ext cx="441227" cy="69059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617E7F-D386-1E69-0630-A13A02A23AF6}"/>
              </a:ext>
            </a:extLst>
          </p:cNvPr>
          <p:cNvSpPr/>
          <p:nvPr/>
        </p:nvSpPr>
        <p:spPr>
          <a:xfrm>
            <a:off x="1469833" y="2186254"/>
            <a:ext cx="375537" cy="69059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FDB9ABF-235D-60EE-4B93-7B4CC3F70AFB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rot="16200000" flipH="1">
            <a:off x="5909799" y="-1375354"/>
            <a:ext cx="872328" cy="9376723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DF7D4-A7AE-05F7-6C49-0719C80AC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945" y="4962785"/>
            <a:ext cx="1925125" cy="114500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A813F-9F3C-2782-AD60-70B83E794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305" y="4340273"/>
            <a:ext cx="1925125" cy="110779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473830-9BF6-13D4-53F1-9A4592E6D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782" y="3749172"/>
            <a:ext cx="1843086" cy="50795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343983" y="702848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Proceso</a:t>
            </a:r>
            <a:r>
              <a:rPr lang="en-U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 de </a:t>
            </a:r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modelamiento</a:t>
            </a:r>
            <a:r>
              <a:rPr lang="en-U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, </a:t>
            </a:r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simulación</a:t>
            </a:r>
            <a:r>
              <a:rPr lang="en-U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 y </a:t>
            </a:r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análisis</a:t>
            </a:r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76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137907" y="715679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Proceso</a:t>
            </a:r>
            <a:r>
              <a:rPr lang="en-U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 de </a:t>
            </a:r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modelamiento</a:t>
            </a:r>
            <a:r>
              <a:rPr lang="en-U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, </a:t>
            </a:r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simulación</a:t>
            </a:r>
            <a:r>
              <a:rPr lang="en-U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 y </a:t>
            </a:r>
            <a:r>
              <a:rPr lang="en-US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análisis</a:t>
            </a:r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60724D-3153-DD29-91CE-813F592BC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07" y="1677390"/>
            <a:ext cx="5298097" cy="35312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E8CC24-CE9B-505F-2333-BC4D06BAB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308" y="1814100"/>
            <a:ext cx="5298095" cy="3540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919360-8DAE-040F-AE0E-8CCA28782E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260" y="3180308"/>
            <a:ext cx="5298097" cy="35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73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578636" y="5708891"/>
            <a:ext cx="1796161" cy="17961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922072" y="6069293"/>
            <a:ext cx="1049600" cy="5799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301419" y="477654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E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Evaluación del modelo GEOMET </a:t>
            </a:r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16A33-B487-9105-7ABF-2EF8FCCE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440" y="4878954"/>
            <a:ext cx="2205764" cy="17702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74CAF0-E113-3ACA-F6D2-65E41E048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236" y="4878954"/>
            <a:ext cx="2205764" cy="17702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FBEE4-B114-3F04-18C8-D54BAA940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032" y="4878954"/>
            <a:ext cx="2205764" cy="17702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2CC74A-6A51-671E-2A67-C957E5245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325" y="4878954"/>
            <a:ext cx="2205764" cy="17702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30733-3396-845C-9E7C-0DF6758C2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19" y="2988271"/>
            <a:ext cx="2203257" cy="177024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7788B-4779-A0F8-C41D-A3A8246D6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004" y="2988271"/>
            <a:ext cx="2203259" cy="177024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A34711-CC06-4C19-A598-0B12C921E1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711" y="2988271"/>
            <a:ext cx="2203258" cy="177024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6F6FC-73FD-97E6-0131-802ED6238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298" y="2988272"/>
            <a:ext cx="2203257" cy="177024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81907-36B6-0CCC-767C-2879B9C5DD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8592" y="2988271"/>
            <a:ext cx="2203257" cy="177024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AE1D4A-7261-F2F9-1B2D-D5EF4068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6001" y="6465598"/>
            <a:ext cx="288000" cy="183600"/>
          </a:xfrm>
        </p:spPr>
        <p:txBody>
          <a:bodyPr/>
          <a:lstStyle/>
          <a:p>
            <a:fld id="{B7D98634-0839-1247-8D2B-FEEA21DA0BC2}" type="slidenum">
              <a:rPr lang="en-GB" smtClean="0"/>
              <a:t>13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191CA5-9796-CAB5-8F0F-73FDCF3BBE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1194" y="1919409"/>
            <a:ext cx="9460878" cy="1000000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6687C5-560B-50B7-4025-8D00A065C679}"/>
              </a:ext>
            </a:extLst>
          </p:cNvPr>
          <p:cNvSpPr txBox="1">
            <a:spLocks/>
          </p:cNvSpPr>
          <p:nvPr/>
        </p:nvSpPr>
        <p:spPr>
          <a:xfrm>
            <a:off x="203512" y="1252191"/>
            <a:ext cx="3402731" cy="358899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Modelamiento estocástico</a:t>
            </a:r>
            <a:endParaRPr lang="en-US" sz="14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A102D8-61F2-0983-DCE3-8CFAAE92F867}"/>
              </a:ext>
            </a:extLst>
          </p:cNvPr>
          <p:cNvSpPr txBox="1"/>
          <p:nvPr/>
        </p:nvSpPr>
        <p:spPr>
          <a:xfrm>
            <a:off x="374093" y="1503340"/>
            <a:ext cx="6278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TPH</a:t>
            </a:r>
            <a:endParaRPr lang="en-US" sz="14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3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578636" y="5708891"/>
            <a:ext cx="1796161" cy="17961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922072" y="6069293"/>
            <a:ext cx="1049600" cy="5799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301419" y="477654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E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Evaluación del modelo GEOMET </a:t>
            </a:r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AE1D4A-7261-F2F9-1B2D-D5EF4068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6001" y="6465598"/>
            <a:ext cx="288000" cy="183600"/>
          </a:xfrm>
        </p:spPr>
        <p:txBody>
          <a:bodyPr/>
          <a:lstStyle/>
          <a:p>
            <a:fld id="{B7D98634-0839-1247-8D2B-FEEA21DA0BC2}" type="slidenum">
              <a:rPr lang="en-GB" smtClean="0"/>
              <a:t>14</a:t>
            </a:fld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6687C5-560B-50B7-4025-8D00A065C679}"/>
              </a:ext>
            </a:extLst>
          </p:cNvPr>
          <p:cNvSpPr txBox="1">
            <a:spLocks/>
          </p:cNvSpPr>
          <p:nvPr/>
        </p:nvSpPr>
        <p:spPr>
          <a:xfrm>
            <a:off x="203512" y="1252191"/>
            <a:ext cx="3402731" cy="358899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Modelamiento estocástico</a:t>
            </a:r>
            <a:endParaRPr lang="en-US" sz="14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A102D8-61F2-0983-DCE3-8CFAAE92F867}"/>
              </a:ext>
            </a:extLst>
          </p:cNvPr>
          <p:cNvSpPr txBox="1"/>
          <p:nvPr/>
        </p:nvSpPr>
        <p:spPr>
          <a:xfrm>
            <a:off x="374093" y="1503340"/>
            <a:ext cx="6278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TPH</a:t>
            </a:r>
            <a:endParaRPr lang="en-US" sz="14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32DD8-E530-8F6B-D158-0C1D4C4BB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39" y="1970944"/>
            <a:ext cx="5810181" cy="351806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3F757C-6624-6164-3756-FE71E7ACE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0" y="1970945"/>
            <a:ext cx="5814067" cy="351806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AF11F2-5AE9-8B48-7CDA-C5B75F306B42}"/>
              </a:ext>
            </a:extLst>
          </p:cNvPr>
          <p:cNvSpPr txBox="1"/>
          <p:nvPr/>
        </p:nvSpPr>
        <p:spPr>
          <a:xfrm>
            <a:off x="6150703" y="5555002"/>
            <a:ext cx="5479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1458A5"/>
                </a:solidFill>
                <a:latin typeface="+mj-lt"/>
              </a:rPr>
              <a:t>La probabilidad de alcanzar un TPH de 2135 es del 30.3%.</a:t>
            </a:r>
            <a:endParaRPr lang="en-US" sz="1400" dirty="0">
              <a:solidFill>
                <a:srgbClr val="1458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6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578636" y="5708891"/>
            <a:ext cx="1796161" cy="17961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922072" y="6069293"/>
            <a:ext cx="1049600" cy="5799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301419" y="44966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ES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Evaluación del modelo GEOMET </a:t>
            </a:r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AE1D4A-7261-F2F9-1B2D-D5EF4068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6001" y="6465598"/>
            <a:ext cx="288000" cy="183600"/>
          </a:xfrm>
        </p:spPr>
        <p:txBody>
          <a:bodyPr/>
          <a:lstStyle/>
          <a:p>
            <a:fld id="{B7D98634-0839-1247-8D2B-FEEA21DA0BC2}" type="slidenum">
              <a:rPr lang="en-GB" smtClean="0"/>
              <a:t>15</a:t>
            </a:fld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6687C5-560B-50B7-4025-8D00A065C679}"/>
              </a:ext>
            </a:extLst>
          </p:cNvPr>
          <p:cNvSpPr txBox="1">
            <a:spLocks/>
          </p:cNvSpPr>
          <p:nvPr/>
        </p:nvSpPr>
        <p:spPr>
          <a:xfrm>
            <a:off x="203512" y="1224198"/>
            <a:ext cx="3402731" cy="358899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Modelamiento estocástico</a:t>
            </a:r>
            <a:endParaRPr lang="en-US" sz="14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7FB7F5-4B1A-0AE6-FE9A-098ABDC7A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359" y="2787631"/>
            <a:ext cx="1821180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FE263B-E562-36C6-68D0-8CBB6B2C0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2" y="1738436"/>
            <a:ext cx="7459391" cy="451078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EEE7510-C6ED-F929-E0D8-16105DE046AA}"/>
              </a:ext>
            </a:extLst>
          </p:cNvPr>
          <p:cNvSpPr txBox="1">
            <a:spLocks/>
          </p:cNvSpPr>
          <p:nvPr/>
        </p:nvSpPr>
        <p:spPr>
          <a:xfrm>
            <a:off x="399671" y="1419832"/>
            <a:ext cx="3402731" cy="358899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TPH - Deciles</a:t>
            </a:r>
            <a:endParaRPr lang="en-US" sz="1400" b="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5798CC2-C184-39FB-5F2E-C408248C7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615" y="3663931"/>
            <a:ext cx="457200" cy="457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5FFE2E-9000-F260-E7AA-9D9AA337D93B}"/>
              </a:ext>
            </a:extLst>
          </p:cNvPr>
          <p:cNvCxnSpPr/>
          <p:nvPr/>
        </p:nvCxnSpPr>
        <p:spPr>
          <a:xfrm>
            <a:off x="8015221" y="1677222"/>
            <a:ext cx="0" cy="45720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CCED4D-72FC-BFAC-540A-F4164503AF82}"/>
              </a:ext>
            </a:extLst>
          </p:cNvPr>
          <p:cNvSpPr txBox="1"/>
          <p:nvPr/>
        </p:nvSpPr>
        <p:spPr>
          <a:xfrm>
            <a:off x="8231828" y="2133622"/>
            <a:ext cx="3136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+mj-lt"/>
              </a:rPr>
              <a:t>Resumen: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B294D-32C6-FB6B-D05B-DDA827A3BFA0}"/>
              </a:ext>
            </a:extLst>
          </p:cNvPr>
          <p:cNvSpPr txBox="1"/>
          <p:nvPr/>
        </p:nvSpPr>
        <p:spPr>
          <a:xfrm>
            <a:off x="8475048" y="5114139"/>
            <a:ext cx="3318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latin typeface="Montserrat" panose="00000500000000000000" pitchFamily="2" charset="0"/>
              </a:rPr>
              <a:t>Variación del cumplimiento de TPH por deciles (10%)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2293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549081" y="522196"/>
            <a:ext cx="873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Evaluación del modelo GEOMET </a:t>
            </a:r>
            <a:endParaRPr lang="es-PE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5F27C9-C1CB-703A-3F55-04854BE04E3F}"/>
              </a:ext>
            </a:extLst>
          </p:cNvPr>
          <p:cNvCxnSpPr>
            <a:cxnSpLocks/>
          </p:cNvCxnSpPr>
          <p:nvPr/>
        </p:nvCxnSpPr>
        <p:spPr>
          <a:xfrm>
            <a:off x="6114644" y="1837376"/>
            <a:ext cx="0" cy="420624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79F6DFC-F349-9EF5-3DD4-2BB836990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738" y="2213562"/>
            <a:ext cx="5538209" cy="2986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D881F-FEF5-B8C8-5A7F-25C059521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21" y="2213562"/>
            <a:ext cx="5538208" cy="298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7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549081" y="522196"/>
            <a:ext cx="873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Evaluación del modelo GEOMET </a:t>
            </a:r>
            <a:endParaRPr lang="es-PE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3F934B-8284-617E-1121-AAC0FCA64E17}"/>
              </a:ext>
            </a:extLst>
          </p:cNvPr>
          <p:cNvCxnSpPr>
            <a:cxnSpLocks/>
          </p:cNvCxnSpPr>
          <p:nvPr/>
        </p:nvCxnSpPr>
        <p:spPr>
          <a:xfrm>
            <a:off x="5974685" y="1920936"/>
            <a:ext cx="0" cy="420624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CC9DF3-3205-D947-F933-61330607F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12" y="1673576"/>
            <a:ext cx="3984172" cy="4586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EA82B-26EA-39B3-5F36-4DDD741E4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110" y="2341667"/>
            <a:ext cx="5576328" cy="27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62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549081" y="522196"/>
            <a:ext cx="873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Evaluación del modelo GEOMET </a:t>
            </a:r>
            <a:endParaRPr lang="es-PE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AA965-6703-6C82-ED8C-17F6C905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292" y="1591905"/>
            <a:ext cx="5718383" cy="2001778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864F17-05B2-AE84-D374-1E70F682BC76}"/>
              </a:ext>
            </a:extLst>
          </p:cNvPr>
          <p:cNvSpPr txBox="1">
            <a:spLocks/>
          </p:cNvSpPr>
          <p:nvPr/>
        </p:nvSpPr>
        <p:spPr>
          <a:xfrm>
            <a:off x="4748301" y="3341077"/>
            <a:ext cx="7034364" cy="2994727"/>
          </a:xfrm>
          <a:prstGeom prst="rect">
            <a:avLst/>
          </a:prstGeom>
          <a:solidFill>
            <a:schemeClr val="bg1">
              <a:alpha val="12157"/>
            </a:schemeClr>
          </a:solidFill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s-ES" sz="500" dirty="0">
              <a:latin typeface="Montserrat" panose="000005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s-ES" sz="500" dirty="0">
              <a:latin typeface="Montserrat" panose="000005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100" dirty="0">
                <a:latin typeface="Montserrat" panose="00000500000000000000" pitchFamily="2" charset="0"/>
              </a:rPr>
              <a:t>Comentarios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s-ES" sz="200" dirty="0">
              <a:latin typeface="Montserrat" panose="00000500000000000000" pitchFamily="2" charset="0"/>
            </a:endParaRPr>
          </a:p>
          <a:p>
            <a:pPr marL="406400" lvl="1" indent="-228600" algn="just">
              <a:buFont typeface="+mj-lt"/>
              <a:buAutoNum type="arabicPeriod"/>
              <a:defRPr/>
            </a:pPr>
            <a:r>
              <a:rPr lang="es-ES" sz="1050" dirty="0">
                <a:latin typeface="Montserrat" panose="00000500000000000000" pitchFamily="2" charset="0"/>
              </a:rPr>
              <a:t>Del análisis de tornado se desprende que un aumento en </a:t>
            </a:r>
            <a:r>
              <a:rPr lang="es-ES" sz="1050" dirty="0">
                <a:solidFill>
                  <a:srgbClr val="00AEA9"/>
                </a:solidFill>
                <a:latin typeface="Montserrat" panose="00000500000000000000" pitchFamily="2" charset="0"/>
              </a:rPr>
              <a:t>la potencia del molino SAG</a:t>
            </a:r>
            <a:r>
              <a:rPr lang="es-ES" sz="1050" dirty="0">
                <a:latin typeface="Montserrat" panose="00000500000000000000" pitchFamily="2" charset="0"/>
              </a:rPr>
              <a:t>, </a:t>
            </a:r>
            <a:r>
              <a:rPr lang="es-ES" sz="1050" dirty="0">
                <a:solidFill>
                  <a:srgbClr val="00AEA9"/>
                </a:solidFill>
                <a:latin typeface="Montserrat" panose="00000500000000000000" pitchFamily="2" charset="0"/>
              </a:rPr>
              <a:t>de 11 MW (línea base) a 11.8 MW</a:t>
            </a:r>
            <a:r>
              <a:rPr lang="es-ES" sz="1050" dirty="0">
                <a:latin typeface="Montserrat" panose="00000500000000000000" pitchFamily="2" charset="0"/>
              </a:rPr>
              <a:t>, resultaría en un </a:t>
            </a:r>
            <a:r>
              <a:rPr lang="es-ES" sz="1050" dirty="0">
                <a:solidFill>
                  <a:srgbClr val="00AEA9"/>
                </a:solidFill>
                <a:latin typeface="Montserrat" panose="00000500000000000000" pitchFamily="2" charset="0"/>
              </a:rPr>
              <a:t>incremento de 57 TPH</a:t>
            </a:r>
            <a:r>
              <a:rPr lang="es-ES" sz="1050" dirty="0">
                <a:latin typeface="Montserrat" panose="00000500000000000000" pitchFamily="2" charset="0"/>
              </a:rPr>
              <a:t>, elevando el </a:t>
            </a:r>
            <a:r>
              <a:rPr lang="es-ES" sz="1050" dirty="0" err="1">
                <a:solidFill>
                  <a:srgbClr val="00AEA9"/>
                </a:solidFill>
                <a:latin typeface="Montserrat" panose="00000500000000000000" pitchFamily="2" charset="0"/>
              </a:rPr>
              <a:t>throughput</a:t>
            </a:r>
            <a:r>
              <a:rPr lang="es-ES" sz="1050" dirty="0">
                <a:solidFill>
                  <a:srgbClr val="00AEA9"/>
                </a:solidFill>
                <a:latin typeface="Montserrat" panose="00000500000000000000" pitchFamily="2" charset="0"/>
              </a:rPr>
              <a:t> de 2100 a 2157 TPH</a:t>
            </a:r>
            <a:r>
              <a:rPr lang="es-ES" sz="1050" dirty="0">
                <a:latin typeface="Montserrat" panose="00000500000000000000" pitchFamily="2" charset="0"/>
              </a:rPr>
              <a:t>.</a:t>
            </a:r>
          </a:p>
          <a:p>
            <a:pPr marL="406400" lvl="1" indent="-228600" algn="just">
              <a:buFont typeface="+mj-lt"/>
              <a:buAutoNum type="arabicPeriod"/>
              <a:defRPr/>
            </a:pPr>
            <a:r>
              <a:rPr lang="es-ES" sz="1050" u="sng" dirty="0">
                <a:solidFill>
                  <a:srgbClr val="00B050"/>
                </a:solidFill>
                <a:latin typeface="Montserrat" panose="00000500000000000000" pitchFamily="2" charset="0"/>
              </a:rPr>
              <a:t>Como variables de decisión, llevar el P80 a 179 µm ayudaría a optimizar el TPH a 2155 TPH secas, con una variación de 55 TPH.</a:t>
            </a:r>
          </a:p>
          <a:p>
            <a:pPr marL="406400" lvl="1" indent="-228600" algn="just">
              <a:buFont typeface="+mj-lt"/>
              <a:buAutoNum type="arabicPeriod"/>
              <a:defRPr/>
            </a:pPr>
            <a:r>
              <a:rPr lang="es-ES" sz="1050" dirty="0">
                <a:latin typeface="Montserrat" panose="00000500000000000000" pitchFamily="2" charset="0"/>
              </a:rPr>
              <a:t>El análisis de tornado indica que </a:t>
            </a:r>
            <a:r>
              <a:rPr lang="es-ES" sz="1050" dirty="0">
                <a:solidFill>
                  <a:srgbClr val="0070C0"/>
                </a:solidFill>
                <a:latin typeface="Montserrat" panose="00000500000000000000" pitchFamily="2" charset="0"/>
              </a:rPr>
              <a:t>un aumento en la potencia del molino de bolas de 19.8 MW (línea base) a 20.2 MW </a:t>
            </a:r>
            <a:r>
              <a:rPr lang="es-ES" sz="1050" dirty="0">
                <a:latin typeface="Montserrat" panose="00000500000000000000" pitchFamily="2" charset="0"/>
              </a:rPr>
              <a:t>resultaría en un </a:t>
            </a:r>
            <a:r>
              <a:rPr lang="es-ES" sz="1050" dirty="0">
                <a:solidFill>
                  <a:srgbClr val="0070C0"/>
                </a:solidFill>
                <a:latin typeface="Montserrat" panose="00000500000000000000" pitchFamily="2" charset="0"/>
              </a:rPr>
              <a:t>incremento de 33 TPH</a:t>
            </a:r>
            <a:r>
              <a:rPr lang="es-ES" sz="1050" dirty="0">
                <a:latin typeface="Montserrat" panose="00000500000000000000" pitchFamily="2" charset="0"/>
              </a:rPr>
              <a:t>, elevando el </a:t>
            </a:r>
            <a:r>
              <a:rPr lang="es-ES" sz="1050" dirty="0" err="1">
                <a:solidFill>
                  <a:srgbClr val="0070C0"/>
                </a:solidFill>
                <a:latin typeface="Montserrat" panose="00000500000000000000" pitchFamily="2" charset="0"/>
              </a:rPr>
              <a:t>throughput</a:t>
            </a:r>
            <a:r>
              <a:rPr lang="es-ES" sz="1050" dirty="0">
                <a:solidFill>
                  <a:srgbClr val="0070C0"/>
                </a:solidFill>
                <a:latin typeface="Montserrat" panose="00000500000000000000" pitchFamily="2" charset="0"/>
              </a:rPr>
              <a:t> de 2100 a 2134 TPH.</a:t>
            </a:r>
          </a:p>
          <a:p>
            <a:pPr marL="406400" lvl="1" indent="-228600" algn="just">
              <a:buFont typeface="+mj-lt"/>
              <a:buAutoNum type="arabicPeriod"/>
              <a:defRPr/>
            </a:pPr>
            <a:r>
              <a:rPr lang="es-ES" sz="1050" dirty="0">
                <a:latin typeface="Montserrat" panose="00000500000000000000" pitchFamily="2" charset="0"/>
              </a:rPr>
              <a:t>El riesgo de que el mineral tenga un índice de competencia elevado </a:t>
            </a:r>
            <a:r>
              <a:rPr lang="es-ES" sz="1050" dirty="0">
                <a:solidFill>
                  <a:srgbClr val="FF0000"/>
                </a:solidFill>
                <a:latin typeface="Montserrat" panose="00000500000000000000" pitchFamily="2" charset="0"/>
              </a:rPr>
              <a:t>(BOND) de 14 </a:t>
            </a:r>
            <a:r>
              <a:rPr lang="es-ES" sz="1050" dirty="0">
                <a:latin typeface="Montserrat" panose="00000500000000000000" pitchFamily="2" charset="0"/>
              </a:rPr>
              <a:t>conllevaría a que el </a:t>
            </a:r>
            <a:r>
              <a:rPr lang="es-ES" sz="1050" dirty="0">
                <a:solidFill>
                  <a:srgbClr val="FF0000"/>
                </a:solidFill>
                <a:latin typeface="Montserrat" panose="00000500000000000000" pitchFamily="2" charset="0"/>
              </a:rPr>
              <a:t>TPH se vea reducido en 14 TPH</a:t>
            </a:r>
            <a:r>
              <a:rPr lang="es-ES" sz="1050" dirty="0">
                <a:latin typeface="Montserrat" panose="00000500000000000000" pitchFamily="2" charset="0"/>
              </a:rPr>
              <a:t> desde la línea base con un </a:t>
            </a:r>
            <a:r>
              <a:rPr lang="es-ES" sz="1050" dirty="0">
                <a:solidFill>
                  <a:srgbClr val="FF0000"/>
                </a:solidFill>
                <a:latin typeface="Montserrat" panose="00000500000000000000" pitchFamily="2" charset="0"/>
              </a:rPr>
              <a:t>BOND de 13.7.</a:t>
            </a:r>
            <a:endParaRPr lang="es-ES" sz="1100" dirty="0">
              <a:latin typeface="Montserrat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792AFE5-9F26-DDB3-A0C4-16477A18CA45}"/>
              </a:ext>
            </a:extLst>
          </p:cNvPr>
          <p:cNvSpPr txBox="1">
            <a:spLocks/>
          </p:cNvSpPr>
          <p:nvPr/>
        </p:nvSpPr>
        <p:spPr>
          <a:xfrm>
            <a:off x="527632" y="1901007"/>
            <a:ext cx="3460168" cy="358899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050" b="0" u="sng" dirty="0">
                <a:latin typeface="Montserrat" panose="00000500000000000000" pitchFamily="2" charset="0"/>
              </a:rPr>
              <a:t>Tornado Chart</a:t>
            </a:r>
            <a:endParaRPr lang="en-US" sz="1050" b="0" u="sng" dirty="0">
              <a:latin typeface="Montserrat" panose="000005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30F059-694C-7A02-696D-4C1EE0367090}"/>
              </a:ext>
            </a:extLst>
          </p:cNvPr>
          <p:cNvCxnSpPr/>
          <p:nvPr/>
        </p:nvCxnSpPr>
        <p:spPr>
          <a:xfrm>
            <a:off x="4524329" y="1841130"/>
            <a:ext cx="0" cy="477159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972A312-4A2A-A2E0-33CC-D8B816043791}"/>
              </a:ext>
            </a:extLst>
          </p:cNvPr>
          <p:cNvSpPr txBox="1">
            <a:spLocks/>
          </p:cNvSpPr>
          <p:nvPr/>
        </p:nvSpPr>
        <p:spPr>
          <a:xfrm>
            <a:off x="246645" y="1482231"/>
            <a:ext cx="4901087" cy="358899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dirty="0">
                <a:latin typeface="Montserrat" panose="00000500000000000000" pitchFamily="2" charset="0"/>
              </a:rPr>
              <a:t>2. </a:t>
            </a:r>
            <a:r>
              <a:rPr lang="es-ES" sz="1600" dirty="0">
                <a:latin typeface="Montserrat" panose="00000500000000000000" pitchFamily="2" charset="0"/>
              </a:rPr>
              <a:t>Riesgos y Optimización - TPH</a:t>
            </a:r>
            <a:endParaRPr lang="en-US" sz="1400" dirty="0">
              <a:latin typeface="Montserrat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5E12FF-6BDF-F8D5-8477-C11278710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38" y="2320025"/>
            <a:ext cx="3509896" cy="40402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58FCF7-4AD1-445A-ADB7-6874303A2F5F}"/>
              </a:ext>
            </a:extLst>
          </p:cNvPr>
          <p:cNvSpPr/>
          <p:nvPr/>
        </p:nvSpPr>
        <p:spPr>
          <a:xfrm>
            <a:off x="648062" y="2707683"/>
            <a:ext cx="3383280" cy="291854"/>
          </a:xfrm>
          <a:prstGeom prst="rect">
            <a:avLst/>
          </a:prstGeom>
          <a:noFill/>
          <a:ln>
            <a:solidFill>
              <a:srgbClr val="00A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130D39-71CD-4161-87A9-2CB7FB18FF98}"/>
              </a:ext>
            </a:extLst>
          </p:cNvPr>
          <p:cNvSpPr/>
          <p:nvPr/>
        </p:nvSpPr>
        <p:spPr>
          <a:xfrm>
            <a:off x="648061" y="3096295"/>
            <a:ext cx="3383280" cy="291854"/>
          </a:xfrm>
          <a:prstGeom prst="rect">
            <a:avLst/>
          </a:prstGeom>
          <a:noFill/>
          <a:ln>
            <a:solidFill>
              <a:srgbClr val="00A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BB654F-9647-FDA6-B354-B66571951F32}"/>
              </a:ext>
            </a:extLst>
          </p:cNvPr>
          <p:cNvSpPr/>
          <p:nvPr/>
        </p:nvSpPr>
        <p:spPr>
          <a:xfrm>
            <a:off x="648060" y="3915824"/>
            <a:ext cx="3383280" cy="2918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15F933-23AB-CC5D-13EA-3566108184E0}"/>
              </a:ext>
            </a:extLst>
          </p:cNvPr>
          <p:cNvSpPr/>
          <p:nvPr/>
        </p:nvSpPr>
        <p:spPr>
          <a:xfrm>
            <a:off x="648060" y="3509935"/>
            <a:ext cx="3383280" cy="291854"/>
          </a:xfrm>
          <a:prstGeom prst="rect">
            <a:avLst/>
          </a:prstGeom>
          <a:noFill/>
          <a:ln>
            <a:solidFill>
              <a:srgbClr val="00A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B05799-A844-5417-55BC-4A6F0690F727}"/>
              </a:ext>
            </a:extLst>
          </p:cNvPr>
          <p:cNvSpPr txBox="1"/>
          <p:nvPr/>
        </p:nvSpPr>
        <p:spPr>
          <a:xfrm>
            <a:off x="477341" y="2747209"/>
            <a:ext cx="914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latin typeface="Montserrat" panose="00000500000000000000" pitchFamily="2" charset="0"/>
              </a:rPr>
              <a:t>1</a:t>
            </a:r>
            <a:endParaRPr lang="en-US" sz="9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D32175-F49A-778E-45F5-63952F93C9EF}"/>
              </a:ext>
            </a:extLst>
          </p:cNvPr>
          <p:cNvSpPr txBox="1"/>
          <p:nvPr/>
        </p:nvSpPr>
        <p:spPr>
          <a:xfrm>
            <a:off x="477341" y="3143916"/>
            <a:ext cx="914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latin typeface="Montserrat" panose="00000500000000000000" pitchFamily="2" charset="0"/>
              </a:rPr>
              <a:t>2</a:t>
            </a:r>
            <a:endParaRPr lang="en-US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EC3909-B2EA-32AF-149E-0AFF8044EC2F}"/>
              </a:ext>
            </a:extLst>
          </p:cNvPr>
          <p:cNvSpPr txBox="1"/>
          <p:nvPr/>
        </p:nvSpPr>
        <p:spPr>
          <a:xfrm>
            <a:off x="477341" y="3562692"/>
            <a:ext cx="914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latin typeface="Montserrat" panose="00000500000000000000" pitchFamily="2" charset="0"/>
              </a:rPr>
              <a:t>3</a:t>
            </a:r>
            <a:endParaRPr lang="en-US" sz="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BF7EF4-AD9A-4A9F-6EF5-257B9054AD42}"/>
              </a:ext>
            </a:extLst>
          </p:cNvPr>
          <p:cNvSpPr txBox="1"/>
          <p:nvPr/>
        </p:nvSpPr>
        <p:spPr>
          <a:xfrm>
            <a:off x="473392" y="3919010"/>
            <a:ext cx="914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latin typeface="Montserrat" panose="00000500000000000000" pitchFamily="2" charset="0"/>
              </a:rPr>
              <a:t>4</a:t>
            </a:r>
            <a:endParaRPr lang="en-US" sz="9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66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 descr="Un grupo de personas sentadas en el suelo&#10;&#10;Descripción generada automáticamente">
            <a:extLst>
              <a:ext uri="{FF2B5EF4-FFF2-40B4-BE49-F238E27FC236}">
                <a16:creationId xmlns:a16="http://schemas.microsoft.com/office/drawing/2014/main" id="{C55D2199-CF5A-6E2D-628B-1E8F662424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A1FB3BD9-C961-6468-D180-D707B10DBD38}"/>
              </a:ext>
            </a:extLst>
          </p:cNvPr>
          <p:cNvSpPr txBox="1"/>
          <p:nvPr/>
        </p:nvSpPr>
        <p:spPr bwMode="auto">
          <a:xfrm>
            <a:off x="891771" y="1710831"/>
            <a:ext cx="59019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Arial Black" panose="020B0A04020102020204" pitchFamily="34" charset="0"/>
              </a:rPr>
              <a:t>Análisis de Riesgo y Certeza de Cumplimiento del Plan de Producción</a:t>
            </a:r>
            <a:endParaRPr lang="es-E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3C1BC0-8C0B-93BF-32FD-F25D513F2B71}"/>
              </a:ext>
            </a:extLst>
          </p:cNvPr>
          <p:cNvSpPr txBox="1">
            <a:spLocks/>
          </p:cNvSpPr>
          <p:nvPr/>
        </p:nvSpPr>
        <p:spPr>
          <a:xfrm>
            <a:off x="1877092" y="4402822"/>
            <a:ext cx="4715565" cy="1738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Caso </a:t>
            </a:r>
            <a:r>
              <a:rPr lang="en-US" sz="1800" b="1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desarrollado</a:t>
            </a: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 para </a:t>
            </a:r>
            <a:r>
              <a:rPr lang="en-US" sz="1800" b="1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una</a:t>
            </a: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 planta de </a:t>
            </a:r>
            <a:r>
              <a:rPr lang="en-US" sz="1800" b="1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hidrometalurgia</a:t>
            </a: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 de 105 KTPD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FB53D-536D-3484-AD9B-35156C71B909}"/>
              </a:ext>
            </a:extLst>
          </p:cNvPr>
          <p:cNvSpPr txBox="1"/>
          <p:nvPr/>
        </p:nvSpPr>
        <p:spPr>
          <a:xfrm>
            <a:off x="891771" y="3262939"/>
            <a:ext cx="3119546" cy="457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Septiembre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5D619C-D5BB-FB17-32AD-9689333A896B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75535-A252-4AEA-2BE0-327940D7C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1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0CC64934-8124-CB1A-5D4C-538AD02163E5}"/>
              </a:ext>
            </a:extLst>
          </p:cNvPr>
          <p:cNvSpPr txBox="1">
            <a:spLocks/>
          </p:cNvSpPr>
          <p:nvPr/>
        </p:nvSpPr>
        <p:spPr>
          <a:xfrm>
            <a:off x="1036038" y="1240971"/>
            <a:ext cx="11329200" cy="560405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2800" b="1" dirty="0">
                <a:solidFill>
                  <a:srgbClr val="1458A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Incertidumbre en la producción minera</a:t>
            </a:r>
          </a:p>
        </p:txBody>
      </p:sp>
      <p:sp>
        <p:nvSpPr>
          <p:cNvPr id="61" name="2 Marcador de contenido">
            <a:extLst>
              <a:ext uri="{FF2B5EF4-FFF2-40B4-BE49-F238E27FC236}">
                <a16:creationId xmlns:a16="http://schemas.microsoft.com/office/drawing/2014/main" id="{7E009954-117B-71E4-282D-B1C8F98610F4}"/>
              </a:ext>
            </a:extLst>
          </p:cNvPr>
          <p:cNvSpPr txBox="1">
            <a:spLocks/>
          </p:cNvSpPr>
          <p:nvPr/>
        </p:nvSpPr>
        <p:spPr>
          <a:xfrm>
            <a:off x="970047" y="2087006"/>
            <a:ext cx="10251905" cy="5004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minería, tal vez la principal fuente de incertidumbre externa sea el precio de los </a:t>
            </a:r>
            <a:r>
              <a:rPr lang="es-PE" sz="1800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commodities</a:t>
            </a: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minerales y otras variables macroeconómicas, tales como los costos de los insumos y el tipo de cambio. </a:t>
            </a:r>
          </a:p>
          <a:p>
            <a:pPr marL="354013" indent="-354013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embargo; la actividad minera está sujeta a otros tipos de incertidumbre interna: geológica, geotécnica y operacional. Estas incertidumbres provocan diferencias entre los resultados del plan de producción real y el plan esperado.</a:t>
            </a:r>
          </a:p>
          <a:p>
            <a:pPr marL="354013" indent="-354013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correcta evaluación del impacto de cada una de ellas en los resultados del plan podría permitir identificar las que mayor impacto tienen y tratar de gestionarlas mediante planes de acción específicos.</a:t>
            </a:r>
          </a:p>
          <a:p>
            <a:pPr marL="357188" indent="-357188" algn="just">
              <a:buClr>
                <a:srgbClr val="0070C0"/>
              </a:buClr>
              <a:buFont typeface="Wingdings" pitchFamily="2" charset="2"/>
              <a:buChar char="q"/>
            </a:pPr>
            <a:endParaRPr lang="es-PE" sz="18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0070C0"/>
              </a:buClr>
              <a:buFont typeface="Wingdings" pitchFamily="2" charset="2"/>
              <a:buChar char="q"/>
            </a:pPr>
            <a:endParaRPr lang="en-US" sz="18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D143C8F-7433-96D6-68C9-76707CDC6F93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65C203E-57BD-9A69-4970-B25E6BA2B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131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549081" y="522196"/>
            <a:ext cx="873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¿Cómo medimos, normalmente, el cumplimiento?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CB1200-AA9B-E015-38BC-0A8F6C03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2542257"/>
            <a:ext cx="9144793" cy="2676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CEC8DF-EE22-FA05-1B29-AE96C2E2A6E7}"/>
              </a:ext>
            </a:extLst>
          </p:cNvPr>
          <p:cNvSpPr txBox="1"/>
          <p:nvPr/>
        </p:nvSpPr>
        <p:spPr>
          <a:xfrm>
            <a:off x="569737" y="1522409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Desempeño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Planta de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Hidrometalurgia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71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549081" y="522196"/>
            <a:ext cx="982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¿Cómo medimos, normalmente, el cumplimiento? (</a:t>
            </a:r>
            <a:r>
              <a:rPr lang="es-PE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Cont</a:t>
            </a:r>
            <a:r>
              <a:rPr lang="es-PE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’)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20E75-F423-4F78-F14F-22F393FC1E4C}"/>
              </a:ext>
            </a:extLst>
          </p:cNvPr>
          <p:cNvSpPr txBox="1"/>
          <p:nvPr/>
        </p:nvSpPr>
        <p:spPr>
          <a:xfrm>
            <a:off x="642957" y="1540938"/>
            <a:ext cx="6450689" cy="40639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Desempeño</a:t>
            </a:r>
            <a:r>
              <a:rPr lang="en-US" sz="2000" dirty="0">
                <a:solidFill>
                  <a:srgbClr val="0070C0"/>
                </a:solidFill>
              </a:rPr>
              <a:t> Mina – </a:t>
            </a:r>
            <a:r>
              <a:rPr lang="en-US" sz="2000" dirty="0" err="1">
                <a:solidFill>
                  <a:srgbClr val="0070C0"/>
                </a:solidFill>
              </a:rPr>
              <a:t>Flota</a:t>
            </a:r>
            <a:r>
              <a:rPr lang="en-US" sz="2000" dirty="0">
                <a:solidFill>
                  <a:srgbClr val="0070C0"/>
                </a:solidFill>
              </a:rPr>
              <a:t> de </a:t>
            </a:r>
            <a:r>
              <a:rPr lang="en-US" sz="2000" dirty="0" err="1">
                <a:solidFill>
                  <a:srgbClr val="0070C0"/>
                </a:solidFill>
              </a:rPr>
              <a:t>Cargío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33FC62-384D-94DE-A59E-28C3EF0F4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83" y="2197618"/>
            <a:ext cx="914479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50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557785" y="95229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Total movido flota de carguío, </a:t>
            </a:r>
            <a:r>
              <a:rPr lang="es-PE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tpd</a:t>
            </a:r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63A420B-4E71-8C53-9181-6005447F2D2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7" y="952291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6933518-F38B-052C-1C93-155AB3E5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37" y="3917389"/>
            <a:ext cx="4785087" cy="284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588472-EB4F-2A72-872E-3D1D60A0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78" y="3917389"/>
            <a:ext cx="4785087" cy="284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431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431400" y="61150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Desempeño Flota de Carguío PH 4100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C7F34-94EE-2A32-78A2-0E49352135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5" y="986898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BFE7F8-753F-7EA2-CE5A-7ABDFCC0C8E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87" y="986898"/>
            <a:ext cx="4785088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AE19082-DF18-12A3-2582-BDD59BC489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88" y="3917741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D0CDBF6-BA3D-0198-C468-310B42DE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5" y="3952564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080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091E37-2EE9-0ECB-FC3E-48FBBCFE7BBF}"/>
              </a:ext>
            </a:extLst>
          </p:cNvPr>
          <p:cNvSpPr txBox="1">
            <a:spLocks/>
          </p:cNvSpPr>
          <p:nvPr/>
        </p:nvSpPr>
        <p:spPr>
          <a:xfrm>
            <a:off x="431400" y="61150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latin typeface="Arial Black" panose="020B0A04020102020204" pitchFamily="34" charset="0"/>
              </a:rPr>
              <a:t>Desempeño Flota de Carguío PH2800 XPA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F90A0-89CA-6F0D-B9BB-8EBA6B83525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5" y="986898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EC0B449-0DED-9364-4E41-F0DEB64A434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88" y="986898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591B11C-B34D-B082-5E84-F8002550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5" y="3905313"/>
            <a:ext cx="4774133" cy="284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82C5A0C-F3F6-0FC2-A9D6-16A7E355E5B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43" y="3905313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708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D710FB-528F-6CE5-4326-4E7FD318C6C6}"/>
              </a:ext>
            </a:extLst>
          </p:cNvPr>
          <p:cNvSpPr txBox="1"/>
          <p:nvPr/>
        </p:nvSpPr>
        <p:spPr>
          <a:xfrm>
            <a:off x="429548" y="1441104"/>
            <a:ext cx="6450689" cy="40639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s-PE" sz="2000" dirty="0">
                <a:solidFill>
                  <a:srgbClr val="0070C0"/>
                </a:solidFill>
              </a:rPr>
              <a:t>Desempeño Mina – Flota de Carguío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C3B3F-7224-B965-AE97-37D97C6F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1994730"/>
            <a:ext cx="9144793" cy="3218967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EE87A9B-795B-9976-F88E-581EB0F9D109}"/>
              </a:ext>
            </a:extLst>
          </p:cNvPr>
          <p:cNvSpPr txBox="1">
            <a:spLocks/>
          </p:cNvSpPr>
          <p:nvPr/>
        </p:nvSpPr>
        <p:spPr>
          <a:xfrm>
            <a:off x="513524" y="721966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/>
          </a:p>
          <a:p>
            <a:r>
              <a:rPr lang="es-PE" sz="2000" b="1" dirty="0">
                <a:solidFill>
                  <a:srgbClr val="1458A5"/>
                </a:solidFill>
                <a:latin typeface="Arial Black" panose="020B0A04020102020204" pitchFamily="34" charset="0"/>
              </a:rPr>
              <a:t>¿Qué ocurre si agregamos la certeza o probabilidad de cumplimiento?</a:t>
            </a:r>
          </a:p>
        </p:txBody>
      </p:sp>
    </p:spTree>
    <p:extLst>
      <p:ext uri="{BB962C8B-B14F-4D97-AF65-F5344CB8AC3E}">
        <p14:creationId xmlns:p14="http://schemas.microsoft.com/office/powerpoint/2010/main" val="1123240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695ACC7-5A7A-7F00-3CF0-013222DD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7854"/>
            <a:ext cx="563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09A1B7-A4B3-6CCB-E1BD-621A9D2F37EB}"/>
              </a:ext>
            </a:extLst>
          </p:cNvPr>
          <p:cNvSpPr txBox="1">
            <a:spLocks/>
          </p:cNvSpPr>
          <p:nvPr/>
        </p:nvSpPr>
        <p:spPr>
          <a:xfrm>
            <a:off x="504193" y="802320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Análisis de Sensibilidad Flota de Carguío</a:t>
            </a:r>
          </a:p>
        </p:txBody>
      </p:sp>
    </p:spTree>
    <p:extLst>
      <p:ext uri="{BB962C8B-B14F-4D97-AF65-F5344CB8AC3E}">
        <p14:creationId xmlns:p14="http://schemas.microsoft.com/office/powerpoint/2010/main" val="4001437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09A1B7-A4B3-6CCB-E1BD-621A9D2F37EB}"/>
              </a:ext>
            </a:extLst>
          </p:cNvPr>
          <p:cNvSpPr txBox="1">
            <a:spLocks/>
          </p:cNvSpPr>
          <p:nvPr/>
        </p:nvSpPr>
        <p:spPr>
          <a:xfrm>
            <a:off x="504193" y="802320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¿Cómo medimos, normalmente, el cumplimiento?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360E1-AA50-BF3A-C78A-E2859E195151}"/>
              </a:ext>
            </a:extLst>
          </p:cNvPr>
          <p:cNvSpPr txBox="1"/>
          <p:nvPr/>
        </p:nvSpPr>
        <p:spPr>
          <a:xfrm>
            <a:off x="394617" y="1521458"/>
            <a:ext cx="6450689" cy="40639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Desempeño</a:t>
            </a:r>
            <a:r>
              <a:rPr lang="en-US" sz="2000" dirty="0">
                <a:solidFill>
                  <a:srgbClr val="0070C0"/>
                </a:solidFill>
              </a:rPr>
              <a:t> Mina – </a:t>
            </a:r>
            <a:r>
              <a:rPr lang="en-US" sz="2000" dirty="0" err="1">
                <a:solidFill>
                  <a:srgbClr val="0070C0"/>
                </a:solidFill>
              </a:rPr>
              <a:t>Flota</a:t>
            </a:r>
            <a:r>
              <a:rPr lang="en-US" sz="2000" dirty="0">
                <a:solidFill>
                  <a:srgbClr val="0070C0"/>
                </a:solidFill>
              </a:rPr>
              <a:t> de </a:t>
            </a:r>
            <a:r>
              <a:rPr lang="en-US" sz="2000" dirty="0" err="1">
                <a:solidFill>
                  <a:srgbClr val="0070C0"/>
                </a:solidFill>
              </a:rPr>
              <a:t>Transporte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5277F-B90A-7475-280F-FF727FD4A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61" y="2646993"/>
            <a:ext cx="9144793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08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09A1B7-A4B3-6CCB-E1BD-621A9D2F37EB}"/>
              </a:ext>
            </a:extLst>
          </p:cNvPr>
          <p:cNvSpPr txBox="1">
            <a:spLocks/>
          </p:cNvSpPr>
          <p:nvPr/>
        </p:nvSpPr>
        <p:spPr>
          <a:xfrm>
            <a:off x="394617" y="833232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Desempeño Flota de Transporte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26B0503-505B-8C11-DB89-5423F480C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7" y="2029411"/>
            <a:ext cx="5563756" cy="33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2371D12-F09C-14BE-498C-FEB76880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81" y="2029410"/>
            <a:ext cx="5563756" cy="33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009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09A1B7-A4B3-6CCB-E1BD-621A9D2F37EB}"/>
              </a:ext>
            </a:extLst>
          </p:cNvPr>
          <p:cNvSpPr txBox="1">
            <a:spLocks/>
          </p:cNvSpPr>
          <p:nvPr/>
        </p:nvSpPr>
        <p:spPr>
          <a:xfrm>
            <a:off x="431400" y="108402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Desempeño Flota de Transporte (</a:t>
            </a:r>
            <a:r>
              <a:rPr lang="es-PE" sz="2200" b="1" dirty="0" err="1">
                <a:solidFill>
                  <a:srgbClr val="1458A5"/>
                </a:solidFill>
                <a:latin typeface="Arial Black" panose="020B0A04020102020204" pitchFamily="34" charset="0"/>
              </a:rPr>
              <a:t>Cont</a:t>
            </a:r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’)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C0885D-9118-E819-FC18-374462B35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99" y="3905311"/>
            <a:ext cx="4778276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72EA2-F41F-80BD-E4AE-A586CC22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5" y="3905312"/>
            <a:ext cx="4774133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F3AABAA-4E7C-5DCE-21A6-31712790C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99" y="986899"/>
            <a:ext cx="4778276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CFF9E5F-0193-58DA-FC31-E215F3330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5" y="986899"/>
            <a:ext cx="4785087" cy="28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59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2 Marcador de contenido">
            <a:extLst>
              <a:ext uri="{FF2B5EF4-FFF2-40B4-BE49-F238E27FC236}">
                <a16:creationId xmlns:a16="http://schemas.microsoft.com/office/drawing/2014/main" id="{A8C2B4F1-6641-7387-D7EF-4069478D33FC}"/>
              </a:ext>
            </a:extLst>
          </p:cNvPr>
          <p:cNvSpPr txBox="1">
            <a:spLocks/>
          </p:cNvSpPr>
          <p:nvPr/>
        </p:nvSpPr>
        <p:spPr>
          <a:xfrm>
            <a:off x="802083" y="1665151"/>
            <a:ext cx="11093837" cy="5360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1800" b="1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Estimación</a:t>
            </a:r>
            <a:r>
              <a:rPr lang="en-US" sz="1800" b="1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un solo punto </a:t>
            </a:r>
          </a:p>
          <a:p>
            <a:pPr marL="539750" lvl="1" indent="-1841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 el valor más probable o esperado de una producción basándose en entradas variables específicas.</a:t>
            </a:r>
          </a:p>
          <a:p>
            <a:pPr marL="539750" lvl="1" indent="-1841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Engañoso, generalizado pero rápido y fácil.</a:t>
            </a:r>
          </a:p>
          <a:p>
            <a:pPr marL="0" indent="0">
              <a:buClr>
                <a:srgbClr val="0070C0"/>
              </a:buClr>
              <a:buNone/>
            </a:pPr>
            <a:endParaRPr lang="en-US" sz="18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1800" b="1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US" sz="1800" b="1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b="1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</a:t>
            </a:r>
            <a:endParaRPr lang="en-US" sz="1800" b="1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1841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Escenarios más probables, mejores y peores.</a:t>
            </a:r>
            <a:endParaRPr lang="en-US" sz="18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1841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 una variedad de resultados posibles, no la probabilidad de que ocurran.</a:t>
            </a:r>
          </a:p>
          <a:p>
            <a:pPr marL="642937" lvl="1" indent="-285750"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1800" b="1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US" sz="1800" b="1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situacional</a:t>
            </a:r>
            <a:r>
              <a:rPr lang="en-US" sz="1800" b="1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hipotético</a:t>
            </a:r>
            <a:r>
              <a:rPr lang="en-US" sz="1800" b="1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(What-if)</a:t>
            </a:r>
          </a:p>
          <a:p>
            <a:pPr marL="539750" lvl="1" indent="-1841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s-PE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Rango de posibilidades incremental y marginal.</a:t>
            </a:r>
          </a:p>
          <a:p>
            <a:pPr marL="539750" lvl="1" indent="-1841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800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Laborioso</a:t>
            </a:r>
            <a:r>
              <a:rPr lang="en-US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</a:t>
            </a:r>
            <a:r>
              <a:rPr lang="en-US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posibilidades</a:t>
            </a:r>
            <a:r>
              <a:rPr lang="en-US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en-US" sz="1800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probabilidades</a:t>
            </a:r>
            <a:r>
              <a:rPr lang="en-US" sz="18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C0E55AF-968A-907A-4D1F-06BBD3188334}"/>
              </a:ext>
            </a:extLst>
          </p:cNvPr>
          <p:cNvSpPr txBox="1">
            <a:spLocks/>
          </p:cNvSpPr>
          <p:nvPr/>
        </p:nvSpPr>
        <p:spPr>
          <a:xfrm>
            <a:off x="862800" y="811652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0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000" b="1" dirty="0">
                <a:solidFill>
                  <a:srgbClr val="1458A5"/>
                </a:solidFill>
                <a:latin typeface="Arial Black" panose="020B0A04020102020204" pitchFamily="34" charset="0"/>
              </a:rPr>
              <a:t>Enfoques tradicionales para afrontar la incertidumbre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C98BE43-C97E-C77E-99A0-86777D78B511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565F25C-82E3-3DCB-DC5F-3AB6C6E17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163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FD520D5-2D9C-9154-A824-299ABFD51767}"/>
              </a:ext>
            </a:extLst>
          </p:cNvPr>
          <p:cNvSpPr txBox="1">
            <a:spLocks/>
          </p:cNvSpPr>
          <p:nvPr/>
        </p:nvSpPr>
        <p:spPr>
          <a:xfrm>
            <a:off x="131405" y="18707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¿Qué ocurre si agregamos la certeza o probabilidad de cumplimiento?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93820-D307-2730-B372-99B5E4016A9D}"/>
              </a:ext>
            </a:extLst>
          </p:cNvPr>
          <p:cNvSpPr txBox="1"/>
          <p:nvPr/>
        </p:nvSpPr>
        <p:spPr>
          <a:xfrm>
            <a:off x="569737" y="1895887"/>
            <a:ext cx="6450689" cy="40639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Desempeño</a:t>
            </a:r>
            <a:r>
              <a:rPr lang="en-US" sz="2000" dirty="0">
                <a:solidFill>
                  <a:srgbClr val="0070C0"/>
                </a:solidFill>
              </a:rPr>
              <a:t> Mina – </a:t>
            </a:r>
            <a:r>
              <a:rPr lang="en-US" sz="2000" dirty="0" err="1">
                <a:solidFill>
                  <a:srgbClr val="0070C0"/>
                </a:solidFill>
              </a:rPr>
              <a:t>Flota</a:t>
            </a:r>
            <a:r>
              <a:rPr lang="en-US" sz="2000" dirty="0">
                <a:solidFill>
                  <a:srgbClr val="0070C0"/>
                </a:solidFill>
              </a:rPr>
              <a:t> de </a:t>
            </a:r>
            <a:r>
              <a:rPr lang="en-US" sz="2000" dirty="0" err="1">
                <a:solidFill>
                  <a:srgbClr val="0070C0"/>
                </a:solidFill>
              </a:rPr>
              <a:t>Transporte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71C59-014D-E190-CB7F-319085D5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36" y="2980753"/>
            <a:ext cx="914479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52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FD520D5-2D9C-9154-A824-299ABFD51767}"/>
              </a:ext>
            </a:extLst>
          </p:cNvPr>
          <p:cNvSpPr txBox="1">
            <a:spLocks/>
          </p:cNvSpPr>
          <p:nvPr/>
        </p:nvSpPr>
        <p:spPr>
          <a:xfrm>
            <a:off x="569737" y="112426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Análisis de Sensibilidad Flota de Transporte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BA45BC0-E1A3-1575-1A9A-120CE099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1"/>
            <a:ext cx="48006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388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FA8D1-8742-87ED-4C19-1E88D9FC3ED7}"/>
              </a:ext>
            </a:extLst>
          </p:cNvPr>
          <p:cNvSpPr txBox="1"/>
          <p:nvPr/>
        </p:nvSpPr>
        <p:spPr>
          <a:xfrm>
            <a:off x="354903" y="1371760"/>
            <a:ext cx="6450689" cy="40639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Desempeño</a:t>
            </a:r>
            <a:r>
              <a:rPr lang="en-US" sz="2000" dirty="0">
                <a:solidFill>
                  <a:srgbClr val="0070C0"/>
                </a:solidFill>
              </a:rPr>
              <a:t> Planta Procesos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DE11956-2701-2C2F-6E24-22A17EF9382D}"/>
              </a:ext>
            </a:extLst>
          </p:cNvPr>
          <p:cNvSpPr txBox="1">
            <a:spLocks/>
          </p:cNvSpPr>
          <p:nvPr/>
        </p:nvSpPr>
        <p:spPr>
          <a:xfrm>
            <a:off x="569737" y="6968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600" b="1" dirty="0">
                <a:solidFill>
                  <a:schemeClr val="bg1"/>
                </a:solidFill>
                <a:latin typeface="Arial Black" panose="020B0A04020102020204" pitchFamily="34" charset="0"/>
              </a:rPr>
              <a:t>¿Cómo medimos, normalmente, el cumplimiento?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B42CA-1DDE-FD4C-327E-B98214763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1972188"/>
            <a:ext cx="9144793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DE11956-2701-2C2F-6E24-22A17EF9382D}"/>
              </a:ext>
            </a:extLst>
          </p:cNvPr>
          <p:cNvSpPr txBox="1">
            <a:spLocks/>
          </p:cNvSpPr>
          <p:nvPr/>
        </p:nvSpPr>
        <p:spPr>
          <a:xfrm>
            <a:off x="569737" y="18707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Desempeño Chancado Primario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41CA8D8-3F6E-331A-FCDE-6D5E59B0B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43" y="1526229"/>
            <a:ext cx="4126795" cy="245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5E2946C-F70C-E409-811B-922F21A6B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554" y="1520681"/>
            <a:ext cx="4107142" cy="245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F2F2839-BED9-2286-BA3B-5686B85E3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43" y="4036994"/>
            <a:ext cx="4123768" cy="245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C2F9D3F-90F0-7D33-896F-98718E99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32" y="4046097"/>
            <a:ext cx="4107264" cy="238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45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DE11956-2701-2C2F-6E24-22A17EF9382D}"/>
              </a:ext>
            </a:extLst>
          </p:cNvPr>
          <p:cNvSpPr txBox="1">
            <a:spLocks/>
          </p:cNvSpPr>
          <p:nvPr/>
        </p:nvSpPr>
        <p:spPr>
          <a:xfrm>
            <a:off x="569737" y="18707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Desempeño Cobre Recuperable Chancado Primario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F9D51AA-AD2D-B1EB-402A-41DDA317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0" y="1775432"/>
            <a:ext cx="5569931" cy="33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B553D55-9795-21EE-1D77-C5CF583B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18" y="1775433"/>
            <a:ext cx="5526180" cy="33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026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DE11956-2701-2C2F-6E24-22A17EF9382D}"/>
              </a:ext>
            </a:extLst>
          </p:cNvPr>
          <p:cNvSpPr txBox="1">
            <a:spLocks/>
          </p:cNvSpPr>
          <p:nvPr/>
        </p:nvSpPr>
        <p:spPr>
          <a:xfrm>
            <a:off x="569737" y="18707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Desempeño Chancado Fino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A758FE48-51F9-D4B0-2FEF-905ECCC14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83" y="1414993"/>
            <a:ext cx="4480295" cy="266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D9B9E394-98ED-C388-46EE-A491186D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4993"/>
            <a:ext cx="4458387" cy="266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F653549-E73D-1ABF-D30D-28F21148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83" y="4111449"/>
            <a:ext cx="4490419" cy="266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390FF95-7B60-D895-1BA1-D02548C76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1449"/>
            <a:ext cx="4480296" cy="25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05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DE11956-2701-2C2F-6E24-22A17EF9382D}"/>
              </a:ext>
            </a:extLst>
          </p:cNvPr>
          <p:cNvSpPr txBox="1">
            <a:spLocks/>
          </p:cNvSpPr>
          <p:nvPr/>
        </p:nvSpPr>
        <p:spPr>
          <a:xfrm>
            <a:off x="569737" y="18707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Desempeño Cobre Recuperable Chancado Fino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0DFB9F9-A8FF-2C2C-4A79-837977B5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0" y="1775432"/>
            <a:ext cx="5570671" cy="33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B894035-C872-94F0-14EE-B12A87B3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40" y="1775432"/>
            <a:ext cx="5530257" cy="33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709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DE11956-2701-2C2F-6E24-22A17EF9382D}"/>
              </a:ext>
            </a:extLst>
          </p:cNvPr>
          <p:cNvSpPr txBox="1">
            <a:spLocks/>
          </p:cNvSpPr>
          <p:nvPr/>
        </p:nvSpPr>
        <p:spPr>
          <a:xfrm>
            <a:off x="569737" y="18707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Desempeño Producción de Cátodos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23A9280-CA75-3162-DA56-B2DB9EBBA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35208"/>
            <a:ext cx="79248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757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9208B-D80E-8F43-178F-67DEDB855D30}"/>
              </a:ext>
            </a:extLst>
          </p:cNvPr>
          <p:cNvSpPr txBox="1"/>
          <p:nvPr/>
        </p:nvSpPr>
        <p:spPr>
          <a:xfrm>
            <a:off x="293063" y="1543903"/>
            <a:ext cx="6450689" cy="40639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s-PE" sz="2000" dirty="0">
                <a:solidFill>
                  <a:srgbClr val="0070C0"/>
                </a:solidFill>
              </a:rPr>
              <a:t>Desempeño Planta – Circuito de Conminución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A6B0EB-56B8-FEE0-0716-3DEED817449D}"/>
              </a:ext>
            </a:extLst>
          </p:cNvPr>
          <p:cNvSpPr txBox="1">
            <a:spLocks/>
          </p:cNvSpPr>
          <p:nvPr/>
        </p:nvSpPr>
        <p:spPr>
          <a:xfrm>
            <a:off x="293063" y="18707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/>
          </a:p>
          <a:p>
            <a:r>
              <a:rPr lang="es-PE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¿Qué ocurre si agregamos la certeza o probabilidad de cumplimiento?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6512F9-EAF4-B835-427E-8A5BE0853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2134028"/>
            <a:ext cx="9144793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14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A6B0EB-56B8-FEE0-0716-3DEED817449D}"/>
              </a:ext>
            </a:extLst>
          </p:cNvPr>
          <p:cNvSpPr txBox="1">
            <a:spLocks/>
          </p:cNvSpPr>
          <p:nvPr/>
        </p:nvSpPr>
        <p:spPr>
          <a:xfrm>
            <a:off x="622678" y="127440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/>
          </a:p>
          <a:p>
            <a:r>
              <a:rPr lang="es-PE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Análisis de Sensibilidad Chancado Primario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CBEE59A-FEF2-0F81-55FB-09ACB024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78" y="1702432"/>
            <a:ext cx="4210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84B9C-EAA5-8ED7-29DB-BB0AE0913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78" y="1702432"/>
            <a:ext cx="4210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073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F5C56D6-11E7-6C2F-0FE6-3DAFDED17855}"/>
              </a:ext>
            </a:extLst>
          </p:cNvPr>
          <p:cNvSpPr txBox="1">
            <a:spLocks/>
          </p:cNvSpPr>
          <p:nvPr/>
        </p:nvSpPr>
        <p:spPr>
          <a:xfrm>
            <a:off x="497405" y="792201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/>
          </a:p>
          <a:p>
            <a:r>
              <a:rPr lang="es-PE" sz="2000" b="1" dirty="0">
                <a:solidFill>
                  <a:srgbClr val="1458A5"/>
                </a:solidFill>
                <a:latin typeface="Arial Black" panose="020B0A04020102020204" pitchFamily="34" charset="0"/>
              </a:rPr>
              <a:t>Por qué los enfoques tradicionales suelen fracasar</a:t>
            </a:r>
          </a:p>
        </p:txBody>
      </p:sp>
      <p:sp>
        <p:nvSpPr>
          <p:cNvPr id="31" name="2 Marcador de contenido">
            <a:extLst>
              <a:ext uri="{FF2B5EF4-FFF2-40B4-BE49-F238E27FC236}">
                <a16:creationId xmlns:a16="http://schemas.microsoft.com/office/drawing/2014/main" id="{F9699496-861E-E832-0FA6-1D6CBAB93A95}"/>
              </a:ext>
            </a:extLst>
          </p:cNvPr>
          <p:cNvSpPr txBox="1">
            <a:spLocks/>
          </p:cNvSpPr>
          <p:nvPr/>
        </p:nvSpPr>
        <p:spPr>
          <a:xfrm>
            <a:off x="431400" y="1655821"/>
            <a:ext cx="11329200" cy="500437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s-PE" sz="23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crees que pasaría si no usáramos la simulación?</a:t>
            </a:r>
            <a:r>
              <a:rPr lang="en-US" sz="23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</a:pPr>
            <a:endParaRPr lang="en-US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US" sz="23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300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simulación</a:t>
            </a:r>
            <a:r>
              <a:rPr lang="en-US" sz="23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</a:t>
            </a:r>
            <a:r>
              <a:rPr lang="en-US" sz="23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42937" lvl="1" indent="-2857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s-PE" sz="23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 de resultados posibles.</a:t>
            </a:r>
          </a:p>
          <a:p>
            <a:pPr marL="642937" lvl="1" indent="-28575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s-PE" sz="23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ocurrencia.</a:t>
            </a:r>
            <a:endParaRPr lang="en-US" sz="23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8EEC38-9355-B8BE-739C-3AED4D52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32" y="2085994"/>
            <a:ext cx="4398179" cy="31925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35A5D85-9BB5-00BC-06F7-53F45163ED2E}"/>
              </a:ext>
            </a:extLst>
          </p:cNvPr>
          <p:cNvSpPr txBox="1"/>
          <p:nvPr/>
        </p:nvSpPr>
        <p:spPr>
          <a:xfrm>
            <a:off x="5463555" y="2413016"/>
            <a:ext cx="6115517" cy="253402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b="1" spc="-7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tradicionales</a:t>
            </a: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indicarían</a:t>
            </a: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b="1" spc="-7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b="1" spc="-7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completar</a:t>
            </a:r>
            <a:r>
              <a:rPr lang="en-US" b="1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60 meses</a:t>
            </a:r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. Sin embargo, 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simulación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indicaría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los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tiempos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finalización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podrían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oscilar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51 y 84 meses y que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completar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60 meses o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sólo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13,85% de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</a:t>
            </a:r>
            <a:r>
              <a:rPr lang="en-US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b="1" spc="-7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certeza</a:t>
            </a:r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299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A6B0EB-56B8-FEE0-0716-3DEED817449D}"/>
              </a:ext>
            </a:extLst>
          </p:cNvPr>
          <p:cNvSpPr txBox="1">
            <a:spLocks/>
          </p:cNvSpPr>
          <p:nvPr/>
        </p:nvSpPr>
        <p:spPr>
          <a:xfrm>
            <a:off x="622678" y="127440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/>
          </a:p>
          <a:p>
            <a:r>
              <a:rPr lang="es-PE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Análisis de Sensibilidad Chancado Fino</a:t>
            </a:r>
          </a:p>
        </p:txBody>
      </p:sp>
      <p:pic>
        <p:nvPicPr>
          <p:cNvPr id="46084" name="Picture 6">
            <a:extLst>
              <a:ext uri="{FF2B5EF4-FFF2-40B4-BE49-F238E27FC236}">
                <a16:creationId xmlns:a16="http://schemas.microsoft.com/office/drawing/2014/main" id="{9EF2C427-8692-49AB-A0E8-D2495C78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4210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>
            <a:extLst>
              <a:ext uri="{FF2B5EF4-FFF2-40B4-BE49-F238E27FC236}">
                <a16:creationId xmlns:a16="http://schemas.microsoft.com/office/drawing/2014/main" id="{18A29964-672C-45E0-8C0E-884E8696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4210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843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-212031" y="6026564"/>
            <a:ext cx="1500219" cy="1500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31405" y="6186571"/>
            <a:ext cx="876664" cy="4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A6B0EB-56B8-FEE0-0716-3DEED817449D}"/>
              </a:ext>
            </a:extLst>
          </p:cNvPr>
          <p:cNvSpPr txBox="1">
            <a:spLocks/>
          </p:cNvSpPr>
          <p:nvPr/>
        </p:nvSpPr>
        <p:spPr>
          <a:xfrm>
            <a:off x="622678" y="127440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/>
          </a:p>
          <a:p>
            <a:r>
              <a:rPr lang="es-PE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Análisis de Sensibilidad Producción de Cátodos</a:t>
            </a:r>
          </a:p>
        </p:txBody>
      </p:sp>
      <p:pic>
        <p:nvPicPr>
          <p:cNvPr id="47108" name="Picture 6">
            <a:extLst>
              <a:ext uri="{FF2B5EF4-FFF2-40B4-BE49-F238E27FC236}">
                <a16:creationId xmlns:a16="http://schemas.microsoft.com/office/drawing/2014/main" id="{004FFF00-9F08-40F9-975F-C1657AB5E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181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639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09A1B7-A4B3-6CCB-E1BD-621A9D2F37EB}"/>
              </a:ext>
            </a:extLst>
          </p:cNvPr>
          <p:cNvSpPr txBox="1">
            <a:spLocks/>
          </p:cNvSpPr>
          <p:nvPr/>
        </p:nvSpPr>
        <p:spPr>
          <a:xfrm>
            <a:off x="504193" y="606375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Oportunidades Detectadas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1EB168-D405-807C-C1DA-79E379B63260}"/>
              </a:ext>
            </a:extLst>
          </p:cNvPr>
          <p:cNvSpPr txBox="1">
            <a:spLocks/>
          </p:cNvSpPr>
          <p:nvPr/>
        </p:nvSpPr>
        <p:spPr>
          <a:xfrm>
            <a:off x="1603616" y="1537418"/>
            <a:ext cx="11617200" cy="4892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Flota de carguío:</a:t>
            </a:r>
          </a:p>
          <a:p>
            <a:pPr marL="536575" lvl="1" indent="-174625">
              <a:buClr>
                <a:srgbClr val="0070C0"/>
              </a:buClr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Incrementar rendimiento y disponibilidad flota PH4100A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endParaRPr lang="es-ES" altLang="es-CL" sz="20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Flota CAEX:</a:t>
            </a:r>
          </a:p>
          <a:p>
            <a:pPr marL="536575" lvl="1" indent="-174625">
              <a:buClr>
                <a:srgbClr val="0070C0"/>
              </a:buClr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Maximizar uso de la disponibilidad (utilización)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endParaRPr lang="es-ES" altLang="es-CL" sz="20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Tonelaje día Ch. Primario:</a:t>
            </a:r>
          </a:p>
          <a:p>
            <a:pPr marL="536575" lvl="1" indent="-174625">
              <a:buClr>
                <a:srgbClr val="0070C0"/>
              </a:buClr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disponibilidad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endParaRPr lang="es-ES" altLang="es-CL" sz="20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Tonelaje día Ch. fino:</a:t>
            </a:r>
          </a:p>
          <a:p>
            <a:pPr marL="536575" lvl="1" indent="-174625">
              <a:buClr>
                <a:srgbClr val="0070C0"/>
              </a:buClr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Incrementar utilización (uso de la disponibilidad)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endParaRPr lang="es-ES" altLang="es-CL" sz="20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cátodos CL:</a:t>
            </a:r>
          </a:p>
          <a:p>
            <a:pPr marL="536575" indent="-174625">
              <a:buClr>
                <a:srgbClr val="0070C0"/>
              </a:buClr>
              <a:tabLst>
                <a:tab pos="3830638" algn="l"/>
                <a:tab pos="5029200" algn="l"/>
              </a:tabLst>
            </a:pPr>
            <a:r>
              <a:rPr lang="es-ES" altLang="es-CL" sz="20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Maximizar recuperación de cobre recuperable</a:t>
            </a:r>
          </a:p>
        </p:txBody>
      </p:sp>
    </p:spTree>
    <p:extLst>
      <p:ext uri="{BB962C8B-B14F-4D97-AF65-F5344CB8AC3E}">
        <p14:creationId xmlns:p14="http://schemas.microsoft.com/office/powerpoint/2010/main" val="73276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9F9D637-CBF6-E3A2-68D1-95F486B58D4D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822C26-0F4C-C69E-2618-8AE7164BF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09A1B7-A4B3-6CCB-E1BD-621A9D2F37EB}"/>
              </a:ext>
            </a:extLst>
          </p:cNvPr>
          <p:cNvSpPr txBox="1">
            <a:spLocks/>
          </p:cNvSpPr>
          <p:nvPr/>
        </p:nvSpPr>
        <p:spPr>
          <a:xfrm>
            <a:off x="504193" y="606375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rgbClr val="1458A5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rgbClr val="1458A5"/>
                </a:solidFill>
                <a:latin typeface="Arial Black" panose="020B0A04020102020204" pitchFamily="34" charset="0"/>
              </a:rPr>
              <a:t>COMENTARIOS ACERCA DEL ANALISIS ESTOCASTICO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307EFB5-CB2F-2D14-5052-62F83E96EFEC}"/>
              </a:ext>
            </a:extLst>
          </p:cNvPr>
          <p:cNvSpPr txBox="1">
            <a:spLocks/>
          </p:cNvSpPr>
          <p:nvPr/>
        </p:nvSpPr>
        <p:spPr>
          <a:xfrm>
            <a:off x="526313" y="1437258"/>
            <a:ext cx="10999469" cy="4674690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Char char="•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Permite</a:t>
            </a:r>
            <a:r>
              <a:rPr lang="es-ES" b="0" dirty="0">
                <a:latin typeface="Montserrat" panose="00000500000000000000" pitchFamily="2" charset="0"/>
              </a:rPr>
              <a:t> </a:t>
            </a:r>
            <a:r>
              <a:rPr lang="es-ES" dirty="0">
                <a:solidFill>
                  <a:srgbClr val="00B050"/>
                </a:solidFill>
                <a:latin typeface="Montserrat" panose="00000500000000000000" pitchFamily="2" charset="0"/>
              </a:rPr>
              <a:t>incorporar la incertidumbre </a:t>
            </a: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presente de forma inherente en las variables de entrada.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s-ES" sz="400" b="0" dirty="0">
              <a:latin typeface="Montserrat" panose="000005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Permite</a:t>
            </a:r>
            <a:r>
              <a:rPr lang="es-ES" b="0" dirty="0">
                <a:latin typeface="Montserrat" panose="00000500000000000000" pitchFamily="2" charset="0"/>
              </a:rPr>
              <a:t> </a:t>
            </a:r>
            <a:r>
              <a:rPr lang="es-ES" dirty="0">
                <a:solidFill>
                  <a:srgbClr val="0070C0"/>
                </a:solidFill>
                <a:latin typeface="Montserrat" panose="00000500000000000000" pitchFamily="2" charset="0"/>
              </a:rPr>
              <a:t>conocer la certeza</a:t>
            </a:r>
            <a:r>
              <a:rPr lang="es-ES" b="0" dirty="0">
                <a:latin typeface="Montserrat" panose="00000500000000000000" pitchFamily="2" charset="0"/>
              </a:rPr>
              <a:t> </a:t>
            </a: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de poder cumplir con un valor objetivo.</a:t>
            </a:r>
          </a:p>
          <a:p>
            <a:pPr lvl="0" algn="just">
              <a:buFont typeface="Wingdings" panose="05000000000000000000" pitchFamily="2" charset="2"/>
              <a:buChar char="ü"/>
              <a:defRPr/>
            </a:pPr>
            <a:endParaRPr lang="es-ES" sz="400" b="0" dirty="0">
              <a:latin typeface="Montserrat" panose="00000500000000000000" pitchFamily="2" charset="0"/>
            </a:endParaRPr>
          </a:p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chemeClr val="accent3"/>
                </a:solidFill>
                <a:latin typeface="Montserrat" panose="00000500000000000000" pitchFamily="2" charset="0"/>
              </a:rPr>
              <a:t>Identifica los drivers </a:t>
            </a: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que controlan el proceso, </a:t>
            </a:r>
            <a:r>
              <a:rPr lang="es-ES" dirty="0">
                <a:solidFill>
                  <a:schemeClr val="accent3"/>
                </a:solidFill>
                <a:latin typeface="Montserrat" panose="00000500000000000000" pitchFamily="2" charset="0"/>
              </a:rPr>
              <a:t>facilitando</a:t>
            </a:r>
            <a:r>
              <a:rPr lang="es-ES" b="0" dirty="0">
                <a:latin typeface="Montserrat" panose="00000500000000000000" pitchFamily="2" charset="0"/>
              </a:rPr>
              <a:t> el </a:t>
            </a:r>
            <a:r>
              <a:rPr lang="es-ES" dirty="0">
                <a:solidFill>
                  <a:schemeClr val="accent3"/>
                </a:solidFill>
                <a:latin typeface="Montserrat" panose="00000500000000000000" pitchFamily="2" charset="0"/>
              </a:rPr>
              <a:t>foco en </a:t>
            </a:r>
            <a:r>
              <a:rPr lang="es-ES" b="0" dirty="0">
                <a:latin typeface="Montserrat" panose="00000500000000000000" pitchFamily="2" charset="0"/>
              </a:rPr>
              <a:t>los </a:t>
            </a:r>
            <a:r>
              <a:rPr lang="es-ES" dirty="0">
                <a:solidFill>
                  <a:schemeClr val="accent3"/>
                </a:solidFill>
                <a:latin typeface="Montserrat" panose="00000500000000000000" pitchFamily="2" charset="0"/>
              </a:rPr>
              <a:t>factores claves para</a:t>
            </a:r>
            <a:r>
              <a:rPr lang="es-ES" b="0" dirty="0">
                <a:latin typeface="Montserrat" panose="00000500000000000000" pitchFamily="2" charset="0"/>
              </a:rPr>
              <a:t> </a:t>
            </a:r>
            <a:r>
              <a:rPr lang="es-ES" dirty="0">
                <a:solidFill>
                  <a:schemeClr val="accent3"/>
                </a:solidFill>
                <a:latin typeface="Montserrat" panose="00000500000000000000" pitchFamily="2" charset="0"/>
              </a:rPr>
              <a:t>la gestión y la toma de decisiones</a:t>
            </a: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, que permitan mejorar el rendimiento.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s-ES" sz="400" b="0" dirty="0">
              <a:latin typeface="Montserrat" panose="000005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Facilita la identificación de las </a:t>
            </a:r>
            <a:r>
              <a:rPr lang="es-ES" dirty="0">
                <a:solidFill>
                  <a:srgbClr val="C00000"/>
                </a:solidFill>
                <a:latin typeface="Montserrat" panose="00000500000000000000" pitchFamily="2" charset="0"/>
              </a:rPr>
              <a:t>variables con menor confiabilidad</a:t>
            </a:r>
            <a:r>
              <a:rPr lang="es-ES" b="0" dirty="0">
                <a:latin typeface="Montserrat" panose="00000500000000000000" pitchFamily="2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s-ES" sz="400" b="0" dirty="0">
              <a:latin typeface="Montserrat" panose="000005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Permite</a:t>
            </a:r>
            <a:r>
              <a:rPr lang="es-ES" b="0" dirty="0">
                <a:latin typeface="Montserrat" panose="00000500000000000000" pitchFamily="2" charset="0"/>
              </a:rPr>
              <a:t> </a:t>
            </a:r>
            <a:r>
              <a:rPr lang="es-PE" dirty="0">
                <a:solidFill>
                  <a:srgbClr val="FF0000"/>
                </a:solidFill>
                <a:latin typeface="Montserrat" panose="00000500000000000000" pitchFamily="2" charset="0"/>
              </a:rPr>
              <a:t>mejorar la evaluación del riesgo </a:t>
            </a:r>
            <a:r>
              <a:rPr lang="es-PE" b="0" dirty="0">
                <a:solidFill>
                  <a:srgbClr val="1458A5"/>
                </a:solidFill>
                <a:latin typeface="Montserrat" panose="00000500000000000000" pitchFamily="2" charset="0"/>
              </a:rPr>
              <a:t>asociado a las decisiones que debemos tomar.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s-ES" sz="400" b="0" dirty="0">
              <a:latin typeface="Montserrat" panose="000005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Ayuda a </a:t>
            </a:r>
            <a:r>
              <a:rPr lang="es-ES" dirty="0">
                <a:solidFill>
                  <a:srgbClr val="92D050"/>
                </a:solidFill>
                <a:latin typeface="Montserrat" panose="00000500000000000000" pitchFamily="2" charset="0"/>
              </a:rPr>
              <a:t>comprender, reducir y controlar la variabilidad</a:t>
            </a:r>
            <a:r>
              <a:rPr lang="es-ES" b="0" dirty="0">
                <a:latin typeface="Montserrat" panose="00000500000000000000" pitchFamily="2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s-ES" sz="400" b="0" dirty="0">
              <a:latin typeface="Montserrat" panose="000005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Y, refuerza el proceso de</a:t>
            </a:r>
            <a:r>
              <a:rPr lang="es-ES" dirty="0">
                <a:solidFill>
                  <a:srgbClr val="1458A5"/>
                </a:solidFill>
                <a:latin typeface="Montserrat" panose="00000500000000000000" pitchFamily="2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Montserrat" panose="00000500000000000000" pitchFamily="2" charset="0"/>
              </a:rPr>
              <a:t>planificación y mejoramiento de las estrategias operacionales</a:t>
            </a:r>
            <a:r>
              <a:rPr lang="es-ES" b="0" dirty="0">
                <a:solidFill>
                  <a:srgbClr val="1458A5"/>
                </a:solidFill>
                <a:latin typeface="Montserrat" panose="00000500000000000000" pitchFamily="2" charset="0"/>
              </a:rPr>
              <a:t>, al proporcionar una visión más amplia de los posibles futuros escenarios; permitiendo preparar planes de contingencia basados en datos probables y no solo en estimaciones puntuales.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s-ES" b="0" dirty="0">
              <a:latin typeface="Montserrat" panose="00000500000000000000" pitchFamily="2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FAA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en-US" u="sng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9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DACF1D92-7B58-B209-8183-EF1CE967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3078" y="359228"/>
            <a:ext cx="957265" cy="93772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8D26A4-4025-1477-249C-C7E83E69793B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CBFD5-5D2F-509B-3BF8-E7FB9DDD1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222D76-A925-A65B-7EA0-70A4642FF82F}"/>
              </a:ext>
            </a:extLst>
          </p:cNvPr>
          <p:cNvSpPr/>
          <p:nvPr/>
        </p:nvSpPr>
        <p:spPr>
          <a:xfrm>
            <a:off x="4259440" y="2967335"/>
            <a:ext cx="3673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1458A5"/>
                </a:solidFill>
                <a:latin typeface="Arial Black" panose="020B0A040201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374648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D7D01A-6015-B994-341E-6CC39358068B}"/>
              </a:ext>
            </a:extLst>
          </p:cNvPr>
          <p:cNvSpPr txBox="1"/>
          <p:nvPr/>
        </p:nvSpPr>
        <p:spPr>
          <a:xfrm>
            <a:off x="11029167" y="6594953"/>
            <a:ext cx="288000" cy="54245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D167D8-194B-714E-717A-FCF9BD82186D}"/>
              </a:ext>
            </a:extLst>
          </p:cNvPr>
          <p:cNvSpPr/>
          <p:nvPr/>
        </p:nvSpPr>
        <p:spPr>
          <a:xfrm>
            <a:off x="1221010" y="1128614"/>
            <a:ext cx="3620259" cy="618948"/>
          </a:xfrm>
          <a:prstGeom prst="rect">
            <a:avLst/>
          </a:prstGeom>
          <a:solidFill>
            <a:srgbClr val="2AA4FF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Black" panose="020B0A04020102020204" pitchFamily="34" charset="0"/>
              </a:rPr>
              <a:t>INGRESO DE PARAMETROS DE DISTRIBUCION DE PROBABILIDAD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394792-5564-EDB6-309C-B112AB54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87" t="14070" r="38263" b="60956"/>
          <a:stretch/>
        </p:blipFill>
        <p:spPr>
          <a:xfrm>
            <a:off x="458682" y="1982287"/>
            <a:ext cx="1291742" cy="123680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EB26A3-1726-90AC-379B-BCFC4C953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06" t="42168" r="63844" b="32858"/>
          <a:stretch/>
        </p:blipFill>
        <p:spPr>
          <a:xfrm>
            <a:off x="2366310" y="1982287"/>
            <a:ext cx="1291741" cy="123680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E2A719-19C8-3A35-37D5-4F0E99C83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65" t="41719" r="37885" b="33307"/>
          <a:stretch/>
        </p:blipFill>
        <p:spPr>
          <a:xfrm>
            <a:off x="4273938" y="1982286"/>
            <a:ext cx="1291741" cy="123680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D41E563-8CF0-8624-2BB5-2767A3CE5C88}"/>
              </a:ext>
            </a:extLst>
          </p:cNvPr>
          <p:cNvSpPr/>
          <p:nvPr/>
        </p:nvSpPr>
        <p:spPr>
          <a:xfrm>
            <a:off x="1200560" y="3667270"/>
            <a:ext cx="3620259" cy="618948"/>
          </a:xfrm>
          <a:prstGeom prst="rect">
            <a:avLst/>
          </a:prstGeom>
          <a:solidFill>
            <a:srgbClr val="2AA4FF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Black" panose="020B0A04020102020204" pitchFamily="34" charset="0"/>
              </a:rPr>
              <a:t>MODELAMIENTO</a:t>
            </a:r>
          </a:p>
          <a:p>
            <a:pPr algn="ctr"/>
            <a:r>
              <a:rPr lang="en-US" sz="1400" b="1" dirty="0">
                <a:latin typeface="Arial Black" panose="020B0A04020102020204" pitchFamily="34" charset="0"/>
              </a:rPr>
              <a:t>Y = f (x1, x2, x3, …, </a:t>
            </a:r>
            <a:r>
              <a:rPr lang="en-US" sz="1400" b="1" dirty="0" err="1">
                <a:latin typeface="Arial Black" panose="020B0A04020102020204" pitchFamily="34" charset="0"/>
              </a:rPr>
              <a:t>xn</a:t>
            </a:r>
            <a:r>
              <a:rPr lang="en-US" sz="1400" b="1" dirty="0"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76966-A1B4-2899-6D0C-EE21B0DA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60" y="4587815"/>
            <a:ext cx="3620259" cy="2190602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60CC90-BB4A-F5E4-2386-C3DCB2D6D2D2}"/>
              </a:ext>
            </a:extLst>
          </p:cNvPr>
          <p:cNvSpPr/>
          <p:nvPr/>
        </p:nvSpPr>
        <p:spPr>
          <a:xfrm>
            <a:off x="7350733" y="1129847"/>
            <a:ext cx="3620259" cy="618948"/>
          </a:xfrm>
          <a:prstGeom prst="rect">
            <a:avLst/>
          </a:prstGeom>
          <a:solidFill>
            <a:srgbClr val="2AA4FF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PARAMETROS DE SENSIBILIDAD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9F158D-BCB0-D44F-7122-E8954337F0AF}"/>
              </a:ext>
            </a:extLst>
          </p:cNvPr>
          <p:cNvSpPr/>
          <p:nvPr/>
        </p:nvSpPr>
        <p:spPr>
          <a:xfrm>
            <a:off x="7350733" y="2236359"/>
            <a:ext cx="3620259" cy="618948"/>
          </a:xfrm>
          <a:prstGeom prst="rect">
            <a:avLst/>
          </a:prstGeom>
          <a:solidFill>
            <a:srgbClr val="2AA4FF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DESCOMPOSICION DE LA VARIANZA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133738-8D95-0798-29EF-00770E62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33" y="3347048"/>
            <a:ext cx="3620259" cy="2823098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EAA043-00F2-EE86-E4EB-CE77C1800213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>
            <a:off x="1104553" y="3219096"/>
            <a:ext cx="1906137" cy="4481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2BE559-B0B2-B007-F764-7AB1EDD434F3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 flipH="1">
            <a:off x="3010690" y="3219096"/>
            <a:ext cx="1491" cy="4481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BE3463A-8EC9-AB42-6073-B8FC532A361D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3010690" y="3219095"/>
            <a:ext cx="1909119" cy="4481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36CD183-B05B-E431-086E-6C28D6E937D3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3010690" y="4286218"/>
            <a:ext cx="0" cy="3015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122D80-FA93-8007-D84D-7956C4BECB29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9160863" y="1748795"/>
            <a:ext cx="0" cy="4875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8DA298-E901-E9FC-0EA6-A0DF461CD95E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9160863" y="2855307"/>
            <a:ext cx="0" cy="49174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16B1650E-AE76-D854-0ABE-338F0FAB7D6C}"/>
              </a:ext>
            </a:extLst>
          </p:cNvPr>
          <p:cNvCxnSpPr>
            <a:cxnSpLocks/>
          </p:cNvCxnSpPr>
          <p:nvPr/>
        </p:nvCxnSpPr>
        <p:spPr>
          <a:xfrm flipV="1">
            <a:off x="4820819" y="1439321"/>
            <a:ext cx="2529914" cy="4243795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DB018889-9B0C-E03E-ED39-DB7B5651914D}"/>
              </a:ext>
            </a:extLst>
          </p:cNvPr>
          <p:cNvSpPr txBox="1">
            <a:spLocks/>
          </p:cNvSpPr>
          <p:nvPr/>
        </p:nvSpPr>
        <p:spPr>
          <a:xfrm>
            <a:off x="289589" y="233153"/>
            <a:ext cx="11329200" cy="719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Arial" panose="020B0604020202020204" pitchFamily="34" charset="0"/>
              <a:buNone/>
              <a:defRPr lang="en-GB" sz="1600" b="0" i="0" kern="1200" dirty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00AFAA"/>
              </a:buClr>
              <a:buFont typeface="Calibri" panose="020F0502020204030204" pitchFamily="34" charset="0"/>
              <a:buNone/>
              <a:tabLst/>
              <a:defRPr lang="en-GB" sz="1600" b="0" i="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693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FAA"/>
              </a:buClr>
              <a:buFont typeface="Calibri" panose="020F0502020204030204" pitchFamily="34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PE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Por qué los enfoques tradicionales suelen fracasar (continuación)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D0D56E-C1D6-DA8D-A3A6-31092C950BEF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1EDE7E7-0209-A987-352D-4DE6E67A7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60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55BC2A8-1FD8-1854-7BDD-AE69112A31DD}"/>
              </a:ext>
            </a:extLst>
          </p:cNvPr>
          <p:cNvSpPr txBox="1"/>
          <p:nvPr/>
        </p:nvSpPr>
        <p:spPr>
          <a:xfrm>
            <a:off x="747117" y="271993"/>
            <a:ext cx="9050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Por qué los enfoques tradicionales suelen fracasar (continuación)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C83A278-EA92-003D-945B-A9ADC47A38CA}"/>
              </a:ext>
            </a:extLst>
          </p:cNvPr>
          <p:cNvSpPr/>
          <p:nvPr/>
        </p:nvSpPr>
        <p:spPr>
          <a:xfrm>
            <a:off x="1231342" y="3867873"/>
            <a:ext cx="1444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Lorem ipsum sit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AD487D0-647D-1757-AD41-40F7BD02469F}"/>
              </a:ext>
            </a:extLst>
          </p:cNvPr>
          <p:cNvSpPr/>
          <p:nvPr/>
        </p:nvSpPr>
        <p:spPr>
          <a:xfrm>
            <a:off x="3254583" y="3867873"/>
            <a:ext cx="1444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Lorem ipsum sit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7EE889F-7439-AF11-14F3-6550A75EFF8A}"/>
              </a:ext>
            </a:extLst>
          </p:cNvPr>
          <p:cNvSpPr/>
          <p:nvPr/>
        </p:nvSpPr>
        <p:spPr>
          <a:xfrm>
            <a:off x="5373982" y="3808867"/>
            <a:ext cx="1444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Lorem ipsum sit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655289F-BB3A-AF11-2B44-1AEA3E6D3C50}"/>
              </a:ext>
            </a:extLst>
          </p:cNvPr>
          <p:cNvSpPr/>
          <p:nvPr/>
        </p:nvSpPr>
        <p:spPr>
          <a:xfrm>
            <a:off x="7493381" y="3808867"/>
            <a:ext cx="1444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Lorem ipsum sit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ED47302-1A72-D720-D2D3-AB4C80909B2A}"/>
              </a:ext>
            </a:extLst>
          </p:cNvPr>
          <p:cNvSpPr/>
          <p:nvPr/>
        </p:nvSpPr>
        <p:spPr>
          <a:xfrm>
            <a:off x="9516624" y="3793930"/>
            <a:ext cx="1444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Lorem ipsum sit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CDC31660-D1DE-2A98-E850-1107E8061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94" y="1962738"/>
            <a:ext cx="5391106" cy="3692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4D0C3F-0336-59E5-E6D1-E39264891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38" y="1624758"/>
            <a:ext cx="4498968" cy="43682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93C7588-1FE2-03B5-571E-91346DFCC25B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91354-547D-19C0-C8EE-F5DA2E249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06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>
            <a:extLst>
              <a:ext uri="{FF2B5EF4-FFF2-40B4-BE49-F238E27FC236}">
                <a16:creationId xmlns:a16="http://schemas.microsoft.com/office/drawing/2014/main" id="{1B556E65-92C0-B9C9-9E68-F43A1EDCAC1F}"/>
              </a:ext>
            </a:extLst>
          </p:cNvPr>
          <p:cNvSpPr txBox="1"/>
          <p:nvPr/>
        </p:nvSpPr>
        <p:spPr bwMode="auto">
          <a:xfrm>
            <a:off x="567558" y="2397948"/>
            <a:ext cx="28874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b="1">
                <a:solidFill>
                  <a:schemeClr val="bg1"/>
                </a:solidFill>
                <a:latin typeface="Arial Black" panose="020B0A04020102020204" pitchFamily="34" charset="0"/>
              </a:rPr>
              <a:t>Beneficios de la simulación estocástica </a:t>
            </a:r>
            <a:endParaRPr lang="es-PE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Marcador de contenido 5">
            <a:extLst>
              <a:ext uri="{FF2B5EF4-FFF2-40B4-BE49-F238E27FC236}">
                <a16:creationId xmlns:a16="http://schemas.microsoft.com/office/drawing/2014/main" id="{3057AD8C-580A-0076-D8D9-A8B30238D91F}"/>
              </a:ext>
            </a:extLst>
          </p:cNvPr>
          <p:cNvSpPr txBox="1">
            <a:spLocks/>
          </p:cNvSpPr>
          <p:nvPr/>
        </p:nvSpPr>
        <p:spPr>
          <a:xfrm>
            <a:off x="8094318" y="2164140"/>
            <a:ext cx="3530124" cy="31013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s-ES" sz="1800" dirty="0">
              <a:solidFill>
                <a:srgbClr val="1458A5"/>
              </a:solidFill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EA9D396-5811-5895-CACE-5A046B02909B}"/>
              </a:ext>
            </a:extLst>
          </p:cNvPr>
          <p:cNvSpPr txBox="1">
            <a:spLocks/>
          </p:cNvSpPr>
          <p:nvPr/>
        </p:nvSpPr>
        <p:spPr>
          <a:xfrm>
            <a:off x="4665624" y="1296605"/>
            <a:ext cx="7196862" cy="5004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Reducir la incertidumbre en torno al éxito del proyecto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 su comprensión de las X críticas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los efectos de los cambios de proceso antes de la implementación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la capacidad del proceso actual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los inhibidores primarios del flujo del proceso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una atracción magra óptima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Aplique simulación y optimización para mejorar su comprensión del riesgo y la calidad de sus decisiones.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Ahorre tiempo modelando y visualizando rápida y automáticamente miles de escenarios hipotéticos con simulación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Utilice el análisis de sensibilidad para encontrar qué variables tienen el mayor impacto en sus costos, diseños y resultados finales.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984250" algn="l"/>
              </a:tabLst>
            </a:pPr>
            <a:r>
              <a:rPr lang="es-PE" sz="1600" dirty="0">
                <a:solidFill>
                  <a:srgbClr val="145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Cumpla con los objetivos de calidad determinando las especificaciones y tolerancias óptimas con resultados de simulación, informes y estadísticas.</a:t>
            </a:r>
            <a:endParaRPr lang="en-US" sz="1600" dirty="0">
              <a:solidFill>
                <a:srgbClr val="1458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93A816-AC7B-F4B4-122D-267EBADC4760}"/>
              </a:ext>
            </a:extLst>
          </p:cNvPr>
          <p:cNvSpPr/>
          <p:nvPr/>
        </p:nvSpPr>
        <p:spPr>
          <a:xfrm>
            <a:off x="-197578" y="5296298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DD453A-87A2-EC2A-EB4F-D4415A0AE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45857" y="5924458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857745" y="298261"/>
            <a:ext cx="7575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¿Qué es </a:t>
            </a:r>
            <a:r>
              <a:rPr lang="es-PE" sz="4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Crystal</a:t>
            </a:r>
            <a:r>
              <a:rPr lang="es-PE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Ball?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F1322C2-553A-C8FA-4A05-A78A431FA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5088" y="3334407"/>
            <a:ext cx="800422" cy="80042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3ED7CAF-52C5-14BE-27B8-C7C6761FD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9021" y="3281857"/>
            <a:ext cx="942161" cy="94216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4BD2253-DBC0-E4F2-69ED-573791D12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8437" y="3334407"/>
            <a:ext cx="942161" cy="942161"/>
          </a:xfrm>
          <a:prstGeom prst="rect">
            <a:avLst/>
          </a:prstGeom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63207C5-0D8A-CCB7-3EF8-EBDA3F8FC893}"/>
              </a:ext>
            </a:extLst>
          </p:cNvPr>
          <p:cNvSpPr txBox="1">
            <a:spLocks/>
          </p:cNvSpPr>
          <p:nvPr/>
        </p:nvSpPr>
        <p:spPr>
          <a:xfrm>
            <a:off x="857745" y="1979656"/>
            <a:ext cx="10992134" cy="38613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984250" algn="l"/>
              </a:tabLst>
            </a:pPr>
            <a:r>
              <a:rPr lang="en-US" sz="2400" dirty="0">
                <a:solidFill>
                  <a:srgbClr val="1458A5"/>
                </a:solidFill>
              </a:rPr>
              <a:t>Crystal Ball es un software suite para Excel</a:t>
            </a:r>
          </a:p>
          <a:p>
            <a:pPr marL="354013" indent="-354013">
              <a:buClr>
                <a:srgbClr val="0070C0"/>
              </a:buClr>
              <a:buFont typeface="Wingdings" panose="05000000000000000000" pitchFamily="2" charset="2"/>
              <a:buChar char="q"/>
              <a:tabLst>
                <a:tab pos="984250" algn="l"/>
              </a:tabLst>
            </a:pPr>
            <a:r>
              <a:rPr lang="en-US" sz="2400" dirty="0">
                <a:solidFill>
                  <a:srgbClr val="1458A5"/>
                </a:solidFill>
              </a:rPr>
              <a:t>La </a:t>
            </a:r>
            <a:r>
              <a:rPr lang="en-US" sz="2400" dirty="0" err="1">
                <a:solidFill>
                  <a:srgbClr val="1458A5"/>
                </a:solidFill>
              </a:rPr>
              <a:t>edición</a:t>
            </a:r>
            <a:r>
              <a:rPr lang="en-US" sz="2400" dirty="0">
                <a:solidFill>
                  <a:srgbClr val="1458A5"/>
                </a:solidFill>
              </a:rPr>
              <a:t> </a:t>
            </a:r>
            <a:r>
              <a:rPr lang="en-US" sz="2400" dirty="0" err="1">
                <a:solidFill>
                  <a:srgbClr val="1458A5"/>
                </a:solidFill>
              </a:rPr>
              <a:t>profesional</a:t>
            </a:r>
            <a:r>
              <a:rPr lang="en-US" sz="2400" dirty="0">
                <a:solidFill>
                  <a:srgbClr val="1458A5"/>
                </a:solidFill>
              </a:rPr>
              <a:t> </a:t>
            </a:r>
            <a:r>
              <a:rPr lang="en-US" sz="2400" dirty="0" err="1">
                <a:solidFill>
                  <a:srgbClr val="1458A5"/>
                </a:solidFill>
              </a:rPr>
              <a:t>incluye</a:t>
            </a:r>
            <a:r>
              <a:rPr lang="en-US" sz="2400" dirty="0">
                <a:solidFill>
                  <a:srgbClr val="1458A5"/>
                </a:solidFill>
              </a:rPr>
              <a:t>:</a:t>
            </a:r>
          </a:p>
          <a:p>
            <a:pPr marL="625475" lvl="1" indent="-268288">
              <a:buClr>
                <a:srgbClr val="0070C0"/>
              </a:buClr>
              <a:buFont typeface="Courier New" panose="02070309020205020404" pitchFamily="49" charset="0"/>
              <a:buChar char="o"/>
              <a:tabLst>
                <a:tab pos="984250" algn="l"/>
              </a:tabLst>
            </a:pPr>
            <a:r>
              <a:rPr lang="es-PE" sz="2000" dirty="0">
                <a:solidFill>
                  <a:srgbClr val="1458A5"/>
                </a:solidFill>
              </a:rPr>
              <a:t>Herramienta de simulación Monte Carlo basada en Excel, incluye herramientas complementarias para configuración y análisis (CB Tools)</a:t>
            </a:r>
          </a:p>
          <a:p>
            <a:pPr marL="625475" lvl="1" indent="-268288">
              <a:buClr>
                <a:srgbClr val="0070C0"/>
              </a:buClr>
              <a:buFont typeface="Courier New" panose="02070309020205020404" pitchFamily="49" charset="0"/>
              <a:buChar char="o"/>
              <a:tabLst>
                <a:tab pos="984250" algn="l"/>
              </a:tabLst>
            </a:pPr>
            <a:r>
              <a:rPr lang="es-PE" sz="2000" dirty="0" err="1">
                <a:solidFill>
                  <a:srgbClr val="1458A5"/>
                </a:solidFill>
              </a:rPr>
              <a:t>OptQuest</a:t>
            </a:r>
            <a:endParaRPr lang="es-PE" sz="2000" dirty="0">
              <a:solidFill>
                <a:srgbClr val="1458A5"/>
              </a:solidFill>
            </a:endParaRPr>
          </a:p>
          <a:p>
            <a:pPr marL="625475" lvl="1" indent="-268288">
              <a:buClr>
                <a:srgbClr val="0070C0"/>
              </a:buClr>
              <a:buFont typeface="Courier New" panose="02070309020205020404" pitchFamily="49" charset="0"/>
              <a:buChar char="o"/>
              <a:tabLst>
                <a:tab pos="984250" algn="l"/>
              </a:tabLst>
            </a:pPr>
            <a:r>
              <a:rPr lang="es-PE" sz="2000" dirty="0">
                <a:solidFill>
                  <a:srgbClr val="1458A5"/>
                </a:solidFill>
              </a:rPr>
              <a:t>Optimización global para modelos inciertos</a:t>
            </a:r>
          </a:p>
          <a:p>
            <a:pPr marL="625475" lvl="1" indent="-268288">
              <a:buClr>
                <a:srgbClr val="0070C0"/>
              </a:buClr>
              <a:buFont typeface="Courier New" panose="02070309020205020404" pitchFamily="49" charset="0"/>
              <a:buChar char="o"/>
              <a:tabLst>
                <a:tab pos="984250" algn="l"/>
              </a:tabLst>
            </a:pPr>
            <a:r>
              <a:rPr lang="es-PE" sz="2000" dirty="0">
                <a:solidFill>
                  <a:srgbClr val="1458A5"/>
                </a:solidFill>
              </a:rPr>
              <a:t>Predictor CB</a:t>
            </a:r>
          </a:p>
          <a:p>
            <a:pPr marL="625475" lvl="1" indent="-268288">
              <a:buClr>
                <a:srgbClr val="0070C0"/>
              </a:buClr>
              <a:buFont typeface="Courier New" panose="02070309020205020404" pitchFamily="49" charset="0"/>
              <a:buChar char="o"/>
              <a:tabLst>
                <a:tab pos="984250" algn="l"/>
              </a:tabLst>
            </a:pPr>
            <a:r>
              <a:rPr lang="es-PE" sz="2000" dirty="0">
                <a:solidFill>
                  <a:srgbClr val="1458A5"/>
                </a:solidFill>
              </a:rPr>
              <a:t>Previsión de series temporales y regresión lineal múltiple.</a:t>
            </a:r>
          </a:p>
          <a:p>
            <a:pPr marL="625475" lvl="1" indent="-268288">
              <a:buClr>
                <a:srgbClr val="0070C0"/>
              </a:buClr>
              <a:buFont typeface="Courier New" panose="02070309020205020404" pitchFamily="49" charset="0"/>
              <a:buChar char="o"/>
              <a:tabLst>
                <a:tab pos="984250" algn="l"/>
              </a:tabLst>
            </a:pPr>
            <a:r>
              <a:rPr lang="es-PE" sz="2000" dirty="0">
                <a:solidFill>
                  <a:srgbClr val="1458A5"/>
                </a:solidFill>
              </a:rPr>
              <a:t>Kits de desarrollo de </a:t>
            </a:r>
            <a:r>
              <a:rPr lang="es-PE" sz="2000" dirty="0" err="1">
                <a:solidFill>
                  <a:srgbClr val="1458A5"/>
                </a:solidFill>
              </a:rPr>
              <a:t>Crystal</a:t>
            </a:r>
            <a:r>
              <a:rPr lang="es-PE" sz="2000" dirty="0">
                <a:solidFill>
                  <a:srgbClr val="1458A5"/>
                </a:solidFill>
              </a:rPr>
              <a:t> Ball y CB Predictor</a:t>
            </a:r>
          </a:p>
          <a:p>
            <a:pPr marL="625475" lvl="1" indent="-268288">
              <a:buClr>
                <a:srgbClr val="0070C0"/>
              </a:buClr>
              <a:buFont typeface="Courier New" panose="02070309020205020404" pitchFamily="49" charset="0"/>
              <a:buChar char="o"/>
              <a:tabLst>
                <a:tab pos="984250" algn="l"/>
              </a:tabLst>
            </a:pPr>
            <a:r>
              <a:rPr lang="es-PE" sz="2000" dirty="0">
                <a:solidFill>
                  <a:srgbClr val="1458A5"/>
                </a:solidFill>
              </a:rPr>
              <a:t>Herramientas de personalización de VBA</a:t>
            </a:r>
            <a:endParaRPr lang="en-US" sz="2000" dirty="0">
              <a:solidFill>
                <a:srgbClr val="1458A5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95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5CB64-35A7-5C86-1E5F-2811FAA0111C}"/>
              </a:ext>
            </a:extLst>
          </p:cNvPr>
          <p:cNvSpPr txBox="1"/>
          <p:nvPr/>
        </p:nvSpPr>
        <p:spPr>
          <a:xfrm>
            <a:off x="549081" y="522196"/>
            <a:ext cx="873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Resumen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cómo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funciona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Crystal Ball</a:t>
            </a:r>
            <a:endParaRPr lang="es-PE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F1322C2-553A-C8FA-4A05-A78A431FA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5088" y="3334407"/>
            <a:ext cx="800422" cy="80042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3ED7CAF-52C5-14BE-27B8-C7C6761FD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9021" y="3281857"/>
            <a:ext cx="942161" cy="94216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4BD2253-DBC0-E4F2-69ED-573791D12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8437" y="3334407"/>
            <a:ext cx="942161" cy="9421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FC1C608-5F70-63F6-3F24-8E12A46E5118}"/>
              </a:ext>
            </a:extLst>
          </p:cNvPr>
          <p:cNvSpPr/>
          <p:nvPr/>
        </p:nvSpPr>
        <p:spPr>
          <a:xfrm>
            <a:off x="10429989" y="5185421"/>
            <a:ext cx="2191586" cy="219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915C3-B848-E124-8EBF-1405E6B9FD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37"/>
          <a:stretch>
            <a:fillRect/>
          </a:stretch>
        </p:blipFill>
        <p:spPr bwMode="auto">
          <a:xfrm>
            <a:off x="10773424" y="5813581"/>
            <a:ext cx="1280669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2 Marcador de contenido">
            <a:extLst>
              <a:ext uri="{FF2B5EF4-FFF2-40B4-BE49-F238E27FC236}">
                <a16:creationId xmlns:a16="http://schemas.microsoft.com/office/drawing/2014/main" id="{6503DE32-4722-F3CE-8170-B3FAB6969D95}"/>
              </a:ext>
            </a:extLst>
          </p:cNvPr>
          <p:cNvSpPr txBox="1">
            <a:spLocks/>
          </p:cNvSpPr>
          <p:nvPr/>
        </p:nvSpPr>
        <p:spPr>
          <a:xfrm>
            <a:off x="549081" y="1869184"/>
            <a:ext cx="11093837" cy="9421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tabLst>
                <a:tab pos="984250" algn="l"/>
              </a:tabLst>
            </a:pPr>
            <a:r>
              <a:rPr lang="es-PE" sz="2400" dirty="0" err="1">
                <a:solidFill>
                  <a:srgbClr val="1458A5"/>
                </a:solidFill>
              </a:rPr>
              <a:t>Crystal</a:t>
            </a:r>
            <a:r>
              <a:rPr lang="es-PE" sz="2400" dirty="0">
                <a:solidFill>
                  <a:srgbClr val="1458A5"/>
                </a:solidFill>
              </a:rPr>
              <a:t> Ball facilita la simulación, el análisis estadístico y de sensibilidad de un proceso para identificar y mitigar los efectos de la incertidumbre y la variación.</a:t>
            </a:r>
            <a:endParaRPr lang="en-US" sz="2400" dirty="0">
              <a:solidFill>
                <a:srgbClr val="1458A5"/>
              </a:solidFill>
            </a:endParaRPr>
          </a:p>
          <a:p>
            <a:pPr marL="357188" indent="-357188">
              <a:buClr>
                <a:srgbClr val="0070C0"/>
              </a:buClr>
              <a:buFont typeface="Wingdings" pitchFamily="2" charset="2"/>
              <a:buChar char="q"/>
              <a:tabLst>
                <a:tab pos="984250" algn="l"/>
              </a:tabLst>
            </a:pPr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426B3C3-D372-6FA8-358B-670DE0D16D2B}"/>
              </a:ext>
            </a:extLst>
          </p:cNvPr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909" y="3462018"/>
            <a:ext cx="1028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87FC8C1-D1F2-BB34-7124-E4A973B6747D}"/>
              </a:ext>
            </a:extLst>
          </p:cNvPr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909" y="4224018"/>
            <a:ext cx="1028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4D34F0C-9B1F-4CCB-B0D5-0A3A1CD28F06}"/>
              </a:ext>
            </a:extLst>
          </p:cNvPr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909" y="4986018"/>
            <a:ext cx="1028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CC1780F8-B164-E5E1-953F-92465B87299B}"/>
              </a:ext>
            </a:extLst>
          </p:cNvPr>
          <p:cNvPicPr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721" y="5759131"/>
            <a:ext cx="1028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8FC8990-002C-FC28-B36C-9321D68DD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296" y="2858768"/>
            <a:ext cx="2406650" cy="1293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altLang="en-US" sz="2400" b="0"/>
              <a:t>Crystal Ball </a:t>
            </a:r>
          </a:p>
          <a:p>
            <a:pPr algn="ctr" eaLnBrk="0" hangingPunct="0"/>
            <a:r>
              <a:rPr lang="en-US" altLang="en-US" b="0"/>
              <a:t>applied to a model described as formulas in Excel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1DD93358-BB63-71C6-2F19-ECC764E75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3959" y="4022406"/>
            <a:ext cx="53340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4DEC7D5F-1083-9E51-7035-2089B5AEE3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5546" y="4692331"/>
            <a:ext cx="539750" cy="127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3B194EAB-925D-7E54-7C98-30B5FDCC30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1421" y="5149531"/>
            <a:ext cx="52705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204EA539-CC0A-0EBA-7084-7FC15A1EC0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3959" y="4971731"/>
            <a:ext cx="549275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3F337877-6A9D-0959-392D-1D518375E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096" y="2828606"/>
            <a:ext cx="1182688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en-US" sz="2400" b="0"/>
              <a:t>Inputs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CED219D3-567E-9A2C-6C6A-F98322C59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934" y="2776218"/>
            <a:ext cx="1414462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en-US" sz="2400" b="0"/>
              <a:t>Outputs</a:t>
            </a: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5A8DFC29-63E8-93FD-F109-B7B39A56B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3221" y="4998718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16" descr="project">
            <a:extLst>
              <a:ext uri="{FF2B5EF4-FFF2-40B4-BE49-F238E27FC236}">
                <a16:creationId xmlns:a16="http://schemas.microsoft.com/office/drawing/2014/main" id="{282A4DC5-7607-6055-7FE9-54815E645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809" y="4389118"/>
            <a:ext cx="2370137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54521B93-6DF5-F41A-71EE-D8CF84BF7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746" y="3385818"/>
            <a:ext cx="31337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E60F855A-8ABB-0943-240C-106E0DD8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146" y="4224018"/>
            <a:ext cx="3276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3248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1260</Words>
  <Application>Microsoft Office PowerPoint</Application>
  <PresentationFormat>Widescreen</PresentationFormat>
  <Paragraphs>201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Kelson Sans</vt:lpstr>
      <vt:lpstr>Wingdings</vt:lpstr>
      <vt:lpstr>Arial Black</vt:lpstr>
      <vt:lpstr>Calibri Light</vt:lpstr>
      <vt:lpstr>Courier New</vt:lpstr>
      <vt:lpstr>Verdana</vt:lpstr>
      <vt:lpstr>Arial</vt:lpstr>
      <vt:lpstr>Montserrat</vt:lpstr>
      <vt:lpstr>Calibri</vt:lpstr>
      <vt:lpstr>Tahoma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sit amet conect</dc:title>
  <dc:creator>Melanie Vargas</dc:creator>
  <cp:lastModifiedBy>Alfonso Muñoz Verón</cp:lastModifiedBy>
  <cp:revision>82</cp:revision>
  <dcterms:created xsi:type="dcterms:W3CDTF">2024-02-19T12:56:57Z</dcterms:created>
  <dcterms:modified xsi:type="dcterms:W3CDTF">2024-09-07T13:20:44Z</dcterms:modified>
</cp:coreProperties>
</file>